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8288000" cy="10287000"/>
  <p:notesSz cx="6858000" cy="9144000"/>
  <p:embeddedFontLst>
    <p:embeddedFont>
      <p:font typeface="Anonymous Pro" panose="020B0604020202020204" charset="0"/>
      <p:regular r:id="rId22"/>
    </p:embeddedFont>
    <p:embeddedFont>
      <p:font typeface="Anonymous Pro Bold" panose="020B0604020202020204" charset="0"/>
      <p:regular r:id="rId23"/>
    </p:embeddedFont>
    <p:embeddedFont>
      <p:font typeface="Lastica Bold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898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eople/39400957@N03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8.jpeg"/><Relationship Id="rId12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hyperlink" Target="https://commons.wikimedia.org/wiki/File:Marie_Curie_in_Laboratory.jpg" TargetMode="External"/><Relationship Id="rId5" Type="http://schemas.openxmlformats.org/officeDocument/2006/relationships/image" Target="../media/image4.png"/><Relationship Id="rId10" Type="http://schemas.openxmlformats.org/officeDocument/2006/relationships/hyperlink" Target="https://creativecommons.org/licenses/by/2.0/deed.en" TargetMode="External"/><Relationship Id="rId4" Type="http://schemas.openxmlformats.org/officeDocument/2006/relationships/image" Target="../media/image3.svg"/><Relationship Id="rId9" Type="http://schemas.openxmlformats.org/officeDocument/2006/relationships/hyperlink" Target="https://en.wikipedia.org/wiki/en:Creative_Commons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images.nasa.gov/details-S92-40463.html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hyperlink" Target="https://en.wikipedia.org/wiki/public_domain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igo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campuspartymexico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hyperlink" Target="https://creativecommons.org/licenses/by/2.0/deed.en" TargetMode="External"/><Relationship Id="rId4" Type="http://schemas.openxmlformats.org/officeDocument/2006/relationships/image" Target="../media/image3.svg"/><Relationship Id="rId9" Type="http://schemas.openxmlformats.org/officeDocument/2006/relationships/hyperlink" Target="https://en.wikipedia.org/wiki/en:Creative_Commons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as.com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.png"/><Relationship Id="rId7" Type="http://schemas.openxmlformats.org/officeDocument/2006/relationships/hyperlink" Target="https://commons.wikimedia.org/w/index.php?curid=148635025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en:Cond%C3%A9_Nast" TargetMode="External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24.jpeg"/><Relationship Id="rId12" Type="http://schemas.openxmlformats.org/officeDocument/2006/relationships/hyperlink" Target="https://commons.wikimedia.org/wiki/File:Marie_Curie_in_Laboratory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hyperlink" Target="https://creativecommons.org/licenses/by/3.0/deed.en" TargetMode="External"/><Relationship Id="rId5" Type="http://schemas.openxmlformats.org/officeDocument/2006/relationships/image" Target="../media/image4.png"/><Relationship Id="rId10" Type="http://schemas.openxmlformats.org/officeDocument/2006/relationships/hyperlink" Target="https://en.wikipedia.org/wiki/en:Creative_Commons" TargetMode="External"/><Relationship Id="rId4" Type="http://schemas.openxmlformats.org/officeDocument/2006/relationships/image" Target="../media/image3.svg"/><Relationship Id="rId9" Type="http://schemas.openxmlformats.org/officeDocument/2006/relationships/hyperlink" Target="https://www.wikidata.org/wiki/Q60643482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/index.php?title=User:Ramachb&amp;action=edit&amp;redlink=1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25.jpeg"/><Relationship Id="rId12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hyperlink" Target="https://commons.wikimedia.org/wiki/File:Marie_Curie_in_Laboratory.jpg" TargetMode="External"/><Relationship Id="rId5" Type="http://schemas.openxmlformats.org/officeDocument/2006/relationships/image" Target="../media/image4.png"/><Relationship Id="rId10" Type="http://schemas.openxmlformats.org/officeDocument/2006/relationships/hyperlink" Target="https://creativecommons.org/licenses/by-sa/4.0/deed.en" TargetMode="External"/><Relationship Id="rId4" Type="http://schemas.openxmlformats.org/officeDocument/2006/relationships/image" Target="../media/image3.svg"/><Relationship Id="rId9" Type="http://schemas.openxmlformats.org/officeDocument/2006/relationships/hyperlink" Target="https://en.wikipedia.org/wiki/en:Creative_Commons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yglvoices/48177030097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hyperlink" Target="https://commons.wikimedia.org/w/index.php?curid=80949483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28.svg"/><Relationship Id="rId4" Type="http://schemas.openxmlformats.org/officeDocument/2006/relationships/image" Target="../media/image3.sv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30.svg"/><Relationship Id="rId4" Type="http://schemas.openxmlformats.org/officeDocument/2006/relationships/image" Target="../media/image3.svg"/><Relationship Id="rId9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eople/69880995@N04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12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hyperlink" Target="https://commons.wikimedia.org/wiki/File:Marie_Curie_in_Laboratory.jpg" TargetMode="External"/><Relationship Id="rId5" Type="http://schemas.openxmlformats.org/officeDocument/2006/relationships/image" Target="../media/image4.png"/><Relationship Id="rId10" Type="http://schemas.openxmlformats.org/officeDocument/2006/relationships/hyperlink" Target="https://creativecommons.org/licenses/by/2.0/deed.en" TargetMode="External"/><Relationship Id="rId4" Type="http://schemas.openxmlformats.org/officeDocument/2006/relationships/image" Target="../media/image3.svg"/><Relationship Id="rId9" Type="http://schemas.openxmlformats.org/officeDocument/2006/relationships/hyperlink" Target="https://en.wikipedia.org/wiki/en:Creative_Commons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eople/itupictures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12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hyperlink" Target="https://commons.wikimedia.org/wiki/File:Marie_Curie_in_Laboratory.jpg" TargetMode="External"/><Relationship Id="rId5" Type="http://schemas.openxmlformats.org/officeDocument/2006/relationships/image" Target="../media/image4.png"/><Relationship Id="rId10" Type="http://schemas.openxmlformats.org/officeDocument/2006/relationships/hyperlink" Target="https://creativecommons.org/licenses/by/2.0/deed.en" TargetMode="External"/><Relationship Id="rId4" Type="http://schemas.openxmlformats.org/officeDocument/2006/relationships/image" Target="../media/image3.svg"/><Relationship Id="rId9" Type="http://schemas.openxmlformats.org/officeDocument/2006/relationships/hyperlink" Target="https://en.wikipedia.org/wiki/en:Creative_Commons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nasacommons/34902038301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/index.php?curid=89774072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collection.sciencemuseum.org.uk/objects/co67823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hyperlink" Target="https://en.wikipedia.org/wiki/public_domain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@voguetvtaiwan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6.jpeg"/><Relationship Id="rId12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hyperlink" Target="https://commons.wikimedia.org/wiki/File:Marie_Curie_in_Laboratory.jpg" TargetMode="External"/><Relationship Id="rId5" Type="http://schemas.openxmlformats.org/officeDocument/2006/relationships/image" Target="../media/image4.png"/><Relationship Id="rId10" Type="http://schemas.openxmlformats.org/officeDocument/2006/relationships/hyperlink" Target="https://creativecommons.org/licenses/by/3.0/deed.en" TargetMode="External"/><Relationship Id="rId4" Type="http://schemas.openxmlformats.org/officeDocument/2006/relationships/image" Target="../media/image3.svg"/><Relationship Id="rId9" Type="http://schemas.openxmlformats.org/officeDocument/2006/relationships/hyperlink" Target="https://en.wikipedia.org/wiki/en:Creative_Commons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vimeo.com/phillipmansfield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12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hyperlink" Target="https://commons.wikimedia.org/wiki/File:Marie_Curie_in_Laboratory.jpg" TargetMode="External"/><Relationship Id="rId5" Type="http://schemas.openxmlformats.org/officeDocument/2006/relationships/image" Target="../media/image4.png"/><Relationship Id="rId10" Type="http://schemas.openxmlformats.org/officeDocument/2006/relationships/hyperlink" Target="https://creativecommons.org/licenses/by/3.0/deed.en" TargetMode="External"/><Relationship Id="rId4" Type="http://schemas.openxmlformats.org/officeDocument/2006/relationships/image" Target="../media/image3.svg"/><Relationship Id="rId9" Type="http://schemas.openxmlformats.org/officeDocument/2006/relationships/hyperlink" Target="https://en.wikipedia.org/wiki/en:Creative_Common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084083" y="3429395"/>
            <a:ext cx="10228083" cy="9333126"/>
          </a:xfrm>
          <a:custGeom>
            <a:avLst/>
            <a:gdLst/>
            <a:ahLst/>
            <a:cxnLst/>
            <a:rect l="l" t="t" r="r" b="b"/>
            <a:pathLst>
              <a:path w="10228083" h="9333126">
                <a:moveTo>
                  <a:pt x="0" y="0"/>
                </a:moveTo>
                <a:lnTo>
                  <a:pt x="10228083" y="0"/>
                </a:lnTo>
                <a:lnTo>
                  <a:pt x="10228083" y="9333126"/>
                </a:lnTo>
                <a:lnTo>
                  <a:pt x="0" y="93331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6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142004" y="-3599773"/>
            <a:ext cx="9094847" cy="9045238"/>
          </a:xfrm>
          <a:custGeom>
            <a:avLst/>
            <a:gdLst/>
            <a:ahLst/>
            <a:cxnLst/>
            <a:rect l="l" t="t" r="r" b="b"/>
            <a:pathLst>
              <a:path w="9094847" h="9045238">
                <a:moveTo>
                  <a:pt x="0" y="0"/>
                </a:moveTo>
                <a:lnTo>
                  <a:pt x="9094847" y="0"/>
                </a:lnTo>
                <a:lnTo>
                  <a:pt x="9094847" y="9045238"/>
                </a:lnTo>
                <a:lnTo>
                  <a:pt x="0" y="90452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7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28700" y="-2971800"/>
            <a:ext cx="16230600" cy="16230600"/>
          </a:xfrm>
          <a:custGeom>
            <a:avLst/>
            <a:gdLst/>
            <a:ahLst/>
            <a:cxnLst/>
            <a:rect l="l" t="t" r="r" b="b"/>
            <a:pathLst>
              <a:path w="16230600" h="16230600">
                <a:moveTo>
                  <a:pt x="0" y="0"/>
                </a:moveTo>
                <a:lnTo>
                  <a:pt x="16230600" y="0"/>
                </a:lnTo>
                <a:lnTo>
                  <a:pt x="16230600" y="16230600"/>
                </a:lnTo>
                <a:lnTo>
                  <a:pt x="0" y="162306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0" y="1011448"/>
            <a:ext cx="16230600" cy="8246852"/>
            <a:chOff x="0" y="0"/>
            <a:chExt cx="4274726" cy="217201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74726" cy="2172010"/>
            </a:xfrm>
            <a:custGeom>
              <a:avLst/>
              <a:gdLst/>
              <a:ahLst/>
              <a:cxnLst/>
              <a:rect l="l" t="t" r="r" b="b"/>
              <a:pathLst>
                <a:path w="4274726" h="2172010">
                  <a:moveTo>
                    <a:pt x="0" y="0"/>
                  </a:moveTo>
                  <a:lnTo>
                    <a:pt x="4274726" y="0"/>
                  </a:lnTo>
                  <a:lnTo>
                    <a:pt x="4274726" y="2172010"/>
                  </a:lnTo>
                  <a:lnTo>
                    <a:pt x="0" y="2172010"/>
                  </a:lnTo>
                  <a:close/>
                </a:path>
              </a:pathLst>
            </a:custGeom>
            <a:solidFill>
              <a:srgbClr val="FFFFFF">
                <a:alpha val="51765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47625"/>
              <a:ext cx="4274726" cy="21243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6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3657600" y="922846"/>
            <a:ext cx="10972800" cy="8229600"/>
          </a:xfrm>
          <a:custGeom>
            <a:avLst/>
            <a:gdLst/>
            <a:ahLst/>
            <a:cxnLst/>
            <a:rect l="l" t="t" r="r" b="b"/>
            <a:pathLst>
              <a:path w="10972800" h="8229600">
                <a:moveTo>
                  <a:pt x="0" y="0"/>
                </a:moveTo>
                <a:lnTo>
                  <a:pt x="10972800" y="0"/>
                </a:lnTo>
                <a:lnTo>
                  <a:pt x="109728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08180" y="1442796"/>
            <a:ext cx="2678378" cy="2012442"/>
          </a:xfrm>
          <a:custGeom>
            <a:avLst/>
            <a:gdLst/>
            <a:ahLst/>
            <a:cxnLst/>
            <a:rect l="l" t="t" r="r" b="b"/>
            <a:pathLst>
              <a:path w="2678378" h="2012442">
                <a:moveTo>
                  <a:pt x="0" y="0"/>
                </a:moveTo>
                <a:lnTo>
                  <a:pt x="2678377" y="0"/>
                </a:lnTo>
                <a:lnTo>
                  <a:pt x="2678377" y="2012442"/>
                </a:lnTo>
                <a:lnTo>
                  <a:pt x="0" y="201244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2753995" y="2010381"/>
            <a:ext cx="3935433" cy="877274"/>
          </a:xfrm>
          <a:custGeom>
            <a:avLst/>
            <a:gdLst/>
            <a:ahLst/>
            <a:cxnLst/>
            <a:rect l="l" t="t" r="r" b="b"/>
            <a:pathLst>
              <a:path w="3935433" h="877274">
                <a:moveTo>
                  <a:pt x="0" y="0"/>
                </a:moveTo>
                <a:lnTo>
                  <a:pt x="3935433" y="0"/>
                </a:lnTo>
                <a:lnTo>
                  <a:pt x="3935433" y="877273"/>
                </a:lnTo>
                <a:lnTo>
                  <a:pt x="0" y="87727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t="-4239" b="-4239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137459" y="4084572"/>
            <a:ext cx="14013081" cy="1847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91"/>
              </a:lnSpc>
              <a:spcBef>
                <a:spcPct val="0"/>
              </a:spcBef>
            </a:pPr>
            <a:r>
              <a:rPr lang="en-US" sz="10136" b="1">
                <a:solidFill>
                  <a:srgbClr val="FFFFFF"/>
                </a:solidFill>
                <a:latin typeface="Lastica Bold"/>
                <a:ea typeface="Lastica Bold"/>
                <a:cs typeface="Lastica Bold"/>
                <a:sym typeface="Lastica Bold"/>
              </a:rPr>
              <a:t>ADIVINA QUIÉN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018061" y="6272000"/>
            <a:ext cx="8251878" cy="896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79"/>
              </a:lnSpc>
              <a:spcBef>
                <a:spcPct val="0"/>
              </a:spcBef>
            </a:pPr>
            <a:r>
              <a:rPr lang="en-US" sz="5199" b="1">
                <a:solidFill>
                  <a:srgbClr val="441273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Mujeres que destacan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flipV="1">
            <a:off x="-3254394" y="-1448313"/>
            <a:ext cx="10228083" cy="9333126"/>
          </a:xfrm>
          <a:custGeom>
            <a:avLst/>
            <a:gdLst/>
            <a:ahLst/>
            <a:cxnLst/>
            <a:rect l="l" t="t" r="r" b="b"/>
            <a:pathLst>
              <a:path w="10228083" h="9333126">
                <a:moveTo>
                  <a:pt x="0" y="9333126"/>
                </a:moveTo>
                <a:lnTo>
                  <a:pt x="10228084" y="9333126"/>
                </a:lnTo>
                <a:lnTo>
                  <a:pt x="10228084" y="0"/>
                </a:lnTo>
                <a:lnTo>
                  <a:pt x="0" y="0"/>
                </a:lnTo>
                <a:lnTo>
                  <a:pt x="0" y="9333126"/>
                </a:lnTo>
                <a:close/>
              </a:path>
            </a:pathLst>
          </a:custGeom>
          <a:blipFill>
            <a:blip r:embed="rId3">
              <a:alphaModFix amt="36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28700" y="1028700"/>
            <a:ext cx="8522227" cy="4114800"/>
            <a:chOff x="0" y="0"/>
            <a:chExt cx="2244537" cy="10837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44537" cy="1083733"/>
            </a:xfrm>
            <a:custGeom>
              <a:avLst/>
              <a:gdLst/>
              <a:ahLst/>
              <a:cxnLst/>
              <a:rect l="l" t="t" r="r" b="b"/>
              <a:pathLst>
                <a:path w="2244537" h="1083733">
                  <a:moveTo>
                    <a:pt x="0" y="0"/>
                  </a:moveTo>
                  <a:lnTo>
                    <a:pt x="2244537" y="0"/>
                  </a:lnTo>
                  <a:lnTo>
                    <a:pt x="2244537" y="1083733"/>
                  </a:lnTo>
                  <a:lnTo>
                    <a:pt x="0" y="1083733"/>
                  </a:lnTo>
                  <a:close/>
                </a:path>
              </a:pathLst>
            </a:custGeom>
            <a:solidFill>
              <a:srgbClr val="FFFFFF">
                <a:alpha val="51765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47625"/>
              <a:ext cx="2244537" cy="10361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6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3997896">
            <a:off x="15986413" y="4975145"/>
            <a:ext cx="9094847" cy="9045238"/>
          </a:xfrm>
          <a:custGeom>
            <a:avLst/>
            <a:gdLst/>
            <a:ahLst/>
            <a:cxnLst/>
            <a:rect l="l" t="t" r="r" b="b"/>
            <a:pathLst>
              <a:path w="9094847" h="9045238">
                <a:moveTo>
                  <a:pt x="0" y="0"/>
                </a:moveTo>
                <a:lnTo>
                  <a:pt x="9094847" y="0"/>
                </a:lnTo>
                <a:lnTo>
                  <a:pt x="9094847" y="9045238"/>
                </a:lnTo>
                <a:lnTo>
                  <a:pt x="0" y="90452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7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0357743" y="1028700"/>
            <a:ext cx="6901557" cy="8229600"/>
            <a:chOff x="0" y="0"/>
            <a:chExt cx="9202076" cy="10972800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9202076" cy="10972800"/>
              <a:chOff x="0" y="0"/>
              <a:chExt cx="1817694" cy="2167467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817694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1817694" h="2167467">
                    <a:moveTo>
                      <a:pt x="0" y="0"/>
                    </a:moveTo>
                    <a:lnTo>
                      <a:pt x="1817694" y="0"/>
                    </a:lnTo>
                    <a:lnTo>
                      <a:pt x="1817694" y="2167467"/>
                    </a:lnTo>
                    <a:lnTo>
                      <a:pt x="0" y="2167467"/>
                    </a:lnTo>
                    <a:close/>
                  </a:path>
                </a:pathLst>
              </a:custGeom>
              <a:solidFill>
                <a:srgbClr val="FFFFFF">
                  <a:alpha val="51765"/>
                </a:srgbClr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47625"/>
                <a:ext cx="1817694" cy="21198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60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367495" y="400858"/>
              <a:ext cx="8422511" cy="10168021"/>
            </a:xfrm>
            <a:custGeom>
              <a:avLst/>
              <a:gdLst/>
              <a:ahLst/>
              <a:cxnLst/>
              <a:rect l="l" t="t" r="r" b="b"/>
              <a:pathLst>
                <a:path w="8422511" h="10168021">
                  <a:moveTo>
                    <a:pt x="0" y="0"/>
                  </a:moveTo>
                  <a:lnTo>
                    <a:pt x="8422510" y="0"/>
                  </a:lnTo>
                  <a:lnTo>
                    <a:pt x="8422510" y="10168021"/>
                  </a:lnTo>
                  <a:lnTo>
                    <a:pt x="0" y="101680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4125788" y="1496770"/>
            <a:ext cx="5018212" cy="936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7699"/>
              </a:lnSpc>
              <a:spcBef>
                <a:spcPct val="0"/>
              </a:spcBef>
            </a:pPr>
            <a:r>
              <a:rPr lang="en-US" sz="5499" b="1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Rina Sawayama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82377" y="2357196"/>
            <a:ext cx="7961623" cy="2398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4830"/>
              </a:lnSpc>
              <a:spcBef>
                <a:spcPct val="0"/>
              </a:spcBef>
            </a:pPr>
            <a:r>
              <a:rPr lang="en-US" sz="3450" b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Cantante y modelo, conocida por su mezcla única de pop y activismo social a través de su música.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579872" y="5163211"/>
            <a:ext cx="6880992" cy="497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1960"/>
              </a:lnSpc>
              <a:spcBef>
                <a:spcPct val="0"/>
              </a:spcBef>
            </a:pPr>
            <a:r>
              <a:rPr lang="en-US" sz="1400" b="1" dirty="0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By </a:t>
            </a:r>
            <a:r>
              <a:rPr lang="en-US" sz="1400" b="1" u="sng" dirty="0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  <a:hlinkClick r:id="rId8" tooltip="https://www.flickr.com/people/39400957@N03"/>
              </a:rPr>
              <a:t>Justin Higuchi</a:t>
            </a:r>
            <a:r>
              <a:rPr lang="en-US" sz="1400" dirty="0">
                <a:solidFill>
                  <a:srgbClr val="FFFFFF"/>
                </a:solidFill>
                <a:latin typeface="Anonymous Pro"/>
                <a:ea typeface="Anonymous Pro"/>
                <a:cs typeface="Anonymous Pro"/>
                <a:sym typeface="Anonymous Pro"/>
              </a:rPr>
              <a:t>, licensed under </a:t>
            </a:r>
            <a:r>
              <a:rPr lang="en-US" sz="1400" u="sng" dirty="0">
                <a:solidFill>
                  <a:srgbClr val="FFFFFF"/>
                </a:solidFill>
                <a:latin typeface="Anonymous Pro"/>
                <a:ea typeface="Anonymous Pro"/>
                <a:cs typeface="Anonymous Pro"/>
                <a:sym typeface="Anonymous Pro"/>
                <a:hlinkClick r:id="rId9" tooltip="https://en.wikipedia.org/wiki/en:Creative_Commons"/>
              </a:rPr>
              <a:t>Creative Commons</a:t>
            </a:r>
            <a:r>
              <a:rPr lang="en-US" sz="1400" dirty="0">
                <a:solidFill>
                  <a:srgbClr val="FFFFFF"/>
                </a:solidFill>
                <a:latin typeface="Anonymous Pro"/>
                <a:ea typeface="Anonymous Pro"/>
                <a:cs typeface="Anonymous Pro"/>
                <a:sym typeface="Anonymous Pro"/>
              </a:rPr>
              <a:t> </a:t>
            </a:r>
            <a:r>
              <a:rPr lang="en-US" sz="1400" u="sng" dirty="0">
                <a:solidFill>
                  <a:srgbClr val="FFFFFF"/>
                </a:solidFill>
                <a:latin typeface="Anonymous Pro"/>
                <a:ea typeface="Anonymous Pro"/>
                <a:cs typeface="Anonymous Pro"/>
                <a:sym typeface="Anonymous Pro"/>
                <a:hlinkClick r:id="rId10" tooltip="https://creativecommons.org/licenses/by/2.0/deed.en"/>
              </a:rPr>
              <a:t>Attribution 2.0 Generic</a:t>
            </a:r>
            <a:r>
              <a:rPr lang="en-US" sz="1400" dirty="0">
                <a:solidFill>
                  <a:srgbClr val="FFFFFF"/>
                </a:solidFill>
                <a:latin typeface="Anonymous Pro"/>
                <a:ea typeface="Anonymous Pro"/>
                <a:cs typeface="Anonymous Pro"/>
                <a:sym typeface="Anonymous Pro"/>
              </a:rPr>
              <a:t>, via </a:t>
            </a:r>
            <a:r>
              <a:rPr lang="en-US" sz="1400" u="sng" dirty="0">
                <a:solidFill>
                  <a:srgbClr val="FFFFFF"/>
                </a:solidFill>
                <a:latin typeface="Anonymous Pro"/>
                <a:ea typeface="Anonymous Pro"/>
                <a:cs typeface="Anonymous Pro"/>
                <a:sym typeface="Anonymous Pro"/>
                <a:hlinkClick r:id="rId11" tooltip="https://commons.wikimedia.org/wiki/File:Marie_Curie_in_Laboratory.jpg"/>
              </a:rPr>
              <a:t>Wikimedia Commons</a:t>
            </a:r>
            <a:r>
              <a:rPr lang="en-US" sz="1400" dirty="0">
                <a:solidFill>
                  <a:srgbClr val="FFFFFF"/>
                </a:solidFill>
                <a:latin typeface="Anonymous Pro"/>
                <a:ea typeface="Anonymous Pro"/>
                <a:cs typeface="Anonymous Pro"/>
                <a:sym typeface="Anonymous Pro"/>
              </a:rPr>
              <a:t> 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028700" y="7781087"/>
            <a:ext cx="1865942" cy="1477213"/>
            <a:chOff x="0" y="0"/>
            <a:chExt cx="2487922" cy="1969618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2487922" cy="1969618"/>
              <a:chOff x="0" y="0"/>
              <a:chExt cx="491441" cy="38906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491441" cy="389060"/>
              </a:xfrm>
              <a:custGeom>
                <a:avLst/>
                <a:gdLst/>
                <a:ahLst/>
                <a:cxnLst/>
                <a:rect l="l" t="t" r="r" b="b"/>
                <a:pathLst>
                  <a:path w="491441" h="389060">
                    <a:moveTo>
                      <a:pt x="0" y="0"/>
                    </a:moveTo>
                    <a:lnTo>
                      <a:pt x="491441" y="0"/>
                    </a:lnTo>
                    <a:lnTo>
                      <a:pt x="491441" y="389060"/>
                    </a:lnTo>
                    <a:lnTo>
                      <a:pt x="0" y="389060"/>
                    </a:lnTo>
                    <a:close/>
                  </a:path>
                </a:pathLst>
              </a:custGeom>
              <a:solidFill>
                <a:srgbClr val="FFFFFF">
                  <a:alpha val="51765"/>
                </a:srgbClr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47625"/>
                <a:ext cx="491441" cy="34143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60"/>
                  </a:lnSpc>
                </a:pPr>
                <a:endParaRPr/>
              </a:p>
            </p:txBody>
          </p:sp>
        </p:grpSp>
        <p:sp>
          <p:nvSpPr>
            <p:cNvPr id="20" name="Freeform 20"/>
            <p:cNvSpPr/>
            <p:nvPr/>
          </p:nvSpPr>
          <p:spPr>
            <a:xfrm>
              <a:off x="259963" y="245466"/>
              <a:ext cx="1967995" cy="1478685"/>
            </a:xfrm>
            <a:custGeom>
              <a:avLst/>
              <a:gdLst/>
              <a:ahLst/>
              <a:cxnLst/>
              <a:rect l="l" t="t" r="r" b="b"/>
              <a:pathLst>
                <a:path w="1967995" h="1478685">
                  <a:moveTo>
                    <a:pt x="0" y="0"/>
                  </a:moveTo>
                  <a:lnTo>
                    <a:pt x="1967996" y="0"/>
                  </a:lnTo>
                  <a:lnTo>
                    <a:pt x="1967996" y="1478685"/>
                  </a:lnTo>
                  <a:lnTo>
                    <a:pt x="0" y="1478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flipV="1">
            <a:off x="-3254394" y="-1448313"/>
            <a:ext cx="10228083" cy="9333126"/>
          </a:xfrm>
          <a:custGeom>
            <a:avLst/>
            <a:gdLst/>
            <a:ahLst/>
            <a:cxnLst/>
            <a:rect l="l" t="t" r="r" b="b"/>
            <a:pathLst>
              <a:path w="10228083" h="9333126">
                <a:moveTo>
                  <a:pt x="0" y="9333126"/>
                </a:moveTo>
                <a:lnTo>
                  <a:pt x="10228084" y="9333126"/>
                </a:lnTo>
                <a:lnTo>
                  <a:pt x="10228084" y="0"/>
                </a:lnTo>
                <a:lnTo>
                  <a:pt x="0" y="0"/>
                </a:lnTo>
                <a:lnTo>
                  <a:pt x="0" y="9333126"/>
                </a:lnTo>
                <a:close/>
              </a:path>
            </a:pathLst>
          </a:custGeom>
          <a:blipFill>
            <a:blip r:embed="rId3">
              <a:alphaModFix amt="36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28700" y="1127385"/>
            <a:ext cx="8772502" cy="4288084"/>
            <a:chOff x="0" y="0"/>
            <a:chExt cx="2310453" cy="112937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10453" cy="1129372"/>
            </a:xfrm>
            <a:custGeom>
              <a:avLst/>
              <a:gdLst/>
              <a:ahLst/>
              <a:cxnLst/>
              <a:rect l="l" t="t" r="r" b="b"/>
              <a:pathLst>
                <a:path w="2310453" h="1129372">
                  <a:moveTo>
                    <a:pt x="0" y="0"/>
                  </a:moveTo>
                  <a:lnTo>
                    <a:pt x="2310453" y="0"/>
                  </a:lnTo>
                  <a:lnTo>
                    <a:pt x="2310453" y="1129372"/>
                  </a:lnTo>
                  <a:lnTo>
                    <a:pt x="0" y="1129372"/>
                  </a:lnTo>
                  <a:close/>
                </a:path>
              </a:pathLst>
            </a:custGeom>
            <a:solidFill>
              <a:srgbClr val="FFFFFF">
                <a:alpha val="51765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47625"/>
              <a:ext cx="2310453" cy="10817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6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3997896">
            <a:off x="15986413" y="4975145"/>
            <a:ext cx="9094847" cy="9045238"/>
          </a:xfrm>
          <a:custGeom>
            <a:avLst/>
            <a:gdLst/>
            <a:ahLst/>
            <a:cxnLst/>
            <a:rect l="l" t="t" r="r" b="b"/>
            <a:pathLst>
              <a:path w="9094847" h="9045238">
                <a:moveTo>
                  <a:pt x="0" y="0"/>
                </a:moveTo>
                <a:lnTo>
                  <a:pt x="9094847" y="0"/>
                </a:lnTo>
                <a:lnTo>
                  <a:pt x="9094847" y="9045238"/>
                </a:lnTo>
                <a:lnTo>
                  <a:pt x="0" y="90452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7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0508972" y="1127385"/>
            <a:ext cx="6750328" cy="8229600"/>
            <a:chOff x="0" y="0"/>
            <a:chExt cx="9000437" cy="10972800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9000437" cy="10972800"/>
              <a:chOff x="0" y="0"/>
              <a:chExt cx="1777864" cy="2167467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777864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1777864" h="2167467">
                    <a:moveTo>
                      <a:pt x="0" y="0"/>
                    </a:moveTo>
                    <a:lnTo>
                      <a:pt x="1777864" y="0"/>
                    </a:lnTo>
                    <a:lnTo>
                      <a:pt x="1777864" y="2167467"/>
                    </a:lnTo>
                    <a:lnTo>
                      <a:pt x="0" y="2167467"/>
                    </a:lnTo>
                    <a:close/>
                  </a:path>
                </a:pathLst>
              </a:custGeom>
              <a:solidFill>
                <a:srgbClr val="FFFFFF">
                  <a:alpha val="51765"/>
                </a:srgbClr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47625"/>
                <a:ext cx="1777864" cy="21198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60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381308" y="337762"/>
              <a:ext cx="8237821" cy="10297276"/>
            </a:xfrm>
            <a:custGeom>
              <a:avLst/>
              <a:gdLst/>
              <a:ahLst/>
              <a:cxnLst/>
              <a:rect l="l" t="t" r="r" b="b"/>
              <a:pathLst>
                <a:path w="8237821" h="10297276">
                  <a:moveTo>
                    <a:pt x="0" y="0"/>
                  </a:moveTo>
                  <a:lnTo>
                    <a:pt x="8237821" y="0"/>
                  </a:lnTo>
                  <a:lnTo>
                    <a:pt x="8237821" y="10297276"/>
                  </a:lnTo>
                  <a:lnTo>
                    <a:pt x="0" y="102972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4287805" y="1604621"/>
            <a:ext cx="4773739" cy="936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7699"/>
              </a:lnSpc>
              <a:spcBef>
                <a:spcPct val="0"/>
              </a:spcBef>
            </a:pPr>
            <a:r>
              <a:rPr lang="en-US" sz="5499" b="1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Mae Jemison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117507" y="2705926"/>
            <a:ext cx="6944037" cy="1953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5179"/>
              </a:lnSpc>
              <a:spcBef>
                <a:spcPct val="0"/>
              </a:spcBef>
            </a:pPr>
            <a:r>
              <a:rPr lang="en-US" sz="3699" b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Ingeniera, médica y primera mujer afroamericana que viajó al espacio.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66966" y="5449342"/>
            <a:ext cx="8772502" cy="497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60"/>
              </a:lnSpc>
            </a:pPr>
            <a:r>
              <a:rPr lang="en-US" sz="1400" b="1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By </a:t>
            </a:r>
            <a:r>
              <a:rPr lang="en-US" sz="1400" b="1" u="sng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  <a:hlinkClick r:id="rId8" tooltip="https://images.nasa.gov/details-S92-40463.html"/>
              </a:rPr>
              <a:t>NASA Image and Video Library</a:t>
            </a:r>
            <a:r>
              <a:rPr lang="en-US" sz="1400" b="1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, licensed under </a:t>
            </a:r>
            <a:r>
              <a:rPr lang="en-US" sz="1400" b="1" u="sng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  <a:hlinkClick r:id="rId9" tooltip="https://en.wikipedia.org/wiki/public_domain"/>
              </a:rPr>
              <a:t>public domain</a:t>
            </a:r>
          </a:p>
          <a:p>
            <a:pPr marL="0" lvl="0" indent="0" algn="r">
              <a:lnSpc>
                <a:spcPts val="1960"/>
              </a:lnSpc>
              <a:spcBef>
                <a:spcPct val="0"/>
              </a:spcBef>
            </a:pPr>
            <a:endParaRPr lang="en-US" sz="1400" b="1" u="sng">
              <a:solidFill>
                <a:srgbClr val="FFFFFF"/>
              </a:solidFill>
              <a:latin typeface="Anonymous Pro Bold"/>
              <a:ea typeface="Anonymous Pro Bold"/>
              <a:cs typeface="Anonymous Pro Bold"/>
              <a:sym typeface="Anonymous Pro Bold"/>
              <a:hlinkClick r:id="rId9" tooltip="https://en.wikipedia.org/wiki/public_domain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1028700" y="7879772"/>
            <a:ext cx="1865942" cy="1477213"/>
            <a:chOff x="0" y="0"/>
            <a:chExt cx="2487922" cy="1969618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2487922" cy="1969618"/>
              <a:chOff x="0" y="0"/>
              <a:chExt cx="491441" cy="38906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491441" cy="389060"/>
              </a:xfrm>
              <a:custGeom>
                <a:avLst/>
                <a:gdLst/>
                <a:ahLst/>
                <a:cxnLst/>
                <a:rect l="l" t="t" r="r" b="b"/>
                <a:pathLst>
                  <a:path w="491441" h="389060">
                    <a:moveTo>
                      <a:pt x="0" y="0"/>
                    </a:moveTo>
                    <a:lnTo>
                      <a:pt x="491441" y="0"/>
                    </a:lnTo>
                    <a:lnTo>
                      <a:pt x="491441" y="389060"/>
                    </a:lnTo>
                    <a:lnTo>
                      <a:pt x="0" y="389060"/>
                    </a:lnTo>
                    <a:close/>
                  </a:path>
                </a:pathLst>
              </a:custGeom>
              <a:solidFill>
                <a:srgbClr val="FFFFFF">
                  <a:alpha val="51765"/>
                </a:srgbClr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47625"/>
                <a:ext cx="491441" cy="34143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60"/>
                  </a:lnSpc>
                </a:pPr>
                <a:endParaRPr/>
              </a:p>
            </p:txBody>
          </p:sp>
        </p:grpSp>
        <p:sp>
          <p:nvSpPr>
            <p:cNvPr id="20" name="Freeform 20"/>
            <p:cNvSpPr/>
            <p:nvPr/>
          </p:nvSpPr>
          <p:spPr>
            <a:xfrm>
              <a:off x="259963" y="245466"/>
              <a:ext cx="1967995" cy="1478685"/>
            </a:xfrm>
            <a:custGeom>
              <a:avLst/>
              <a:gdLst/>
              <a:ahLst/>
              <a:cxnLst/>
              <a:rect l="l" t="t" r="r" b="b"/>
              <a:pathLst>
                <a:path w="1967995" h="1478685">
                  <a:moveTo>
                    <a:pt x="0" y="0"/>
                  </a:moveTo>
                  <a:lnTo>
                    <a:pt x="1967996" y="0"/>
                  </a:lnTo>
                  <a:lnTo>
                    <a:pt x="1967996" y="1478685"/>
                  </a:lnTo>
                  <a:lnTo>
                    <a:pt x="0" y="1478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flipV="1">
            <a:off x="-3254394" y="-1448313"/>
            <a:ext cx="10228083" cy="9333126"/>
          </a:xfrm>
          <a:custGeom>
            <a:avLst/>
            <a:gdLst/>
            <a:ahLst/>
            <a:cxnLst/>
            <a:rect l="l" t="t" r="r" b="b"/>
            <a:pathLst>
              <a:path w="10228083" h="9333126">
                <a:moveTo>
                  <a:pt x="0" y="9333126"/>
                </a:moveTo>
                <a:lnTo>
                  <a:pt x="10228084" y="9333126"/>
                </a:lnTo>
                <a:lnTo>
                  <a:pt x="10228084" y="0"/>
                </a:lnTo>
                <a:lnTo>
                  <a:pt x="0" y="0"/>
                </a:lnTo>
                <a:lnTo>
                  <a:pt x="0" y="9333126"/>
                </a:lnTo>
                <a:close/>
              </a:path>
            </a:pathLst>
          </a:custGeom>
          <a:blipFill>
            <a:blip r:embed="rId3">
              <a:alphaModFix amt="36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003824" y="1028700"/>
            <a:ext cx="7255476" cy="6446009"/>
            <a:chOff x="0" y="0"/>
            <a:chExt cx="1910907" cy="169771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0907" cy="1697714"/>
            </a:xfrm>
            <a:custGeom>
              <a:avLst/>
              <a:gdLst/>
              <a:ahLst/>
              <a:cxnLst/>
              <a:rect l="l" t="t" r="r" b="b"/>
              <a:pathLst>
                <a:path w="1910907" h="1697714">
                  <a:moveTo>
                    <a:pt x="0" y="0"/>
                  </a:moveTo>
                  <a:lnTo>
                    <a:pt x="1910907" y="0"/>
                  </a:lnTo>
                  <a:lnTo>
                    <a:pt x="1910907" y="1697714"/>
                  </a:lnTo>
                  <a:lnTo>
                    <a:pt x="0" y="1697714"/>
                  </a:lnTo>
                  <a:close/>
                </a:path>
              </a:pathLst>
            </a:custGeom>
            <a:solidFill>
              <a:srgbClr val="FFFFFF">
                <a:alpha val="51765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47625"/>
              <a:ext cx="1910907" cy="16500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6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3997896">
            <a:off x="15986413" y="4975145"/>
            <a:ext cx="9094847" cy="9045238"/>
          </a:xfrm>
          <a:custGeom>
            <a:avLst/>
            <a:gdLst/>
            <a:ahLst/>
            <a:cxnLst/>
            <a:rect l="l" t="t" r="r" b="b"/>
            <a:pathLst>
              <a:path w="9094847" h="9045238">
                <a:moveTo>
                  <a:pt x="0" y="0"/>
                </a:moveTo>
                <a:lnTo>
                  <a:pt x="9094847" y="0"/>
                </a:lnTo>
                <a:lnTo>
                  <a:pt x="9094847" y="9045238"/>
                </a:lnTo>
                <a:lnTo>
                  <a:pt x="0" y="90452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7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028700" y="1028700"/>
            <a:ext cx="8315428" cy="8229600"/>
            <a:chOff x="0" y="0"/>
            <a:chExt cx="11087238" cy="10972800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11087238" cy="10972800"/>
              <a:chOff x="0" y="0"/>
              <a:chExt cx="2190072" cy="2167467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190072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2190072" h="2167467">
                    <a:moveTo>
                      <a:pt x="0" y="0"/>
                    </a:moveTo>
                    <a:lnTo>
                      <a:pt x="2190072" y="0"/>
                    </a:lnTo>
                    <a:lnTo>
                      <a:pt x="2190072" y="2167467"/>
                    </a:lnTo>
                    <a:lnTo>
                      <a:pt x="0" y="2167467"/>
                    </a:lnTo>
                    <a:close/>
                  </a:path>
                </a:pathLst>
              </a:custGeom>
              <a:solidFill>
                <a:srgbClr val="FFFFFF">
                  <a:alpha val="51765"/>
                </a:srgbClr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47625"/>
                <a:ext cx="2190072" cy="21198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60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421217" y="363998"/>
              <a:ext cx="10244804" cy="10244804"/>
            </a:xfrm>
            <a:custGeom>
              <a:avLst/>
              <a:gdLst/>
              <a:ahLst/>
              <a:cxnLst/>
              <a:rect l="l" t="t" r="r" b="b"/>
              <a:pathLst>
                <a:path w="10244804" h="10244804">
                  <a:moveTo>
                    <a:pt x="0" y="0"/>
                  </a:moveTo>
                  <a:lnTo>
                    <a:pt x="10244804" y="0"/>
                  </a:lnTo>
                  <a:lnTo>
                    <a:pt x="10244804" y="10244804"/>
                  </a:lnTo>
                  <a:lnTo>
                    <a:pt x="0" y="102448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25136" r="-25136"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10574949" y="1173406"/>
            <a:ext cx="5653722" cy="190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99"/>
              </a:lnSpc>
              <a:spcBef>
                <a:spcPct val="0"/>
              </a:spcBef>
            </a:pPr>
            <a:r>
              <a:rPr lang="en-US" sz="5499" b="1" dirty="0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Samantha Cristoforetti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571260" y="3153036"/>
            <a:ext cx="6063251" cy="4059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619"/>
              </a:lnSpc>
              <a:spcBef>
                <a:spcPct val="0"/>
              </a:spcBef>
            </a:pPr>
            <a:r>
              <a:rPr lang="en-US" sz="32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Astronauta</a:t>
            </a:r>
            <a:r>
              <a:rPr lang="en-US" sz="32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e </a:t>
            </a:r>
            <a:r>
              <a:rPr lang="en-US" sz="32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ingeniera</a:t>
            </a:r>
            <a:r>
              <a:rPr lang="en-US" sz="32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</a:t>
            </a:r>
            <a:r>
              <a:rPr lang="en-US" sz="32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aeroespacial</a:t>
            </a:r>
            <a:r>
              <a:rPr lang="en-US" sz="32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de la Agencia </a:t>
            </a:r>
            <a:r>
              <a:rPr lang="en-US" sz="32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Espacial</a:t>
            </a:r>
            <a:r>
              <a:rPr lang="en-US" sz="32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Europea, </a:t>
            </a:r>
            <a:r>
              <a:rPr lang="en-US" sz="32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ostenta</a:t>
            </a:r>
            <a:r>
              <a:rPr lang="en-US" sz="32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</a:t>
            </a:r>
            <a:r>
              <a:rPr lang="en-US" sz="32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el</a:t>
            </a:r>
            <a:r>
              <a:rPr lang="en-US" sz="32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</a:t>
            </a:r>
            <a:r>
              <a:rPr lang="en-US" sz="32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récord</a:t>
            </a:r>
            <a:r>
              <a:rPr lang="en-US" sz="32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de </a:t>
            </a:r>
            <a:r>
              <a:rPr lang="en-US" sz="32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vuelo</a:t>
            </a:r>
            <a:r>
              <a:rPr lang="en-US" sz="32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</a:t>
            </a:r>
            <a:r>
              <a:rPr lang="en-US" sz="32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espacial</a:t>
            </a:r>
            <a:r>
              <a:rPr lang="en-US" sz="32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</a:t>
            </a:r>
            <a:r>
              <a:rPr lang="en-US" sz="32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ininterrumpido</a:t>
            </a:r>
            <a:r>
              <a:rPr lang="en-US" sz="32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</a:t>
            </a:r>
            <a:r>
              <a:rPr lang="en-US" sz="32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más</a:t>
            </a:r>
            <a:r>
              <a:rPr lang="en-US" sz="32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largo </a:t>
            </a:r>
            <a:r>
              <a:rPr lang="en-US" sz="32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realizado</a:t>
            </a:r>
            <a:r>
              <a:rPr lang="en-US" sz="32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</a:t>
            </a:r>
            <a:r>
              <a:rPr lang="en-US" sz="32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por</a:t>
            </a:r>
            <a:r>
              <a:rPr lang="en-US" sz="32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un </a:t>
            </a:r>
            <a:r>
              <a:rPr lang="en-US" sz="32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astronauta</a:t>
            </a:r>
            <a:r>
              <a:rPr lang="en-US" sz="32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</a:t>
            </a:r>
            <a:r>
              <a:rPr lang="en-US" sz="32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europeo</a:t>
            </a:r>
            <a:r>
              <a:rPr lang="en-US" sz="32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103415" y="7535616"/>
            <a:ext cx="7255476" cy="250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1960"/>
              </a:lnSpc>
              <a:spcBef>
                <a:spcPct val="0"/>
              </a:spcBef>
            </a:pPr>
            <a:r>
              <a:rPr lang="en-US" sz="1400" b="1" dirty="0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By ESA/NASA</a:t>
            </a:r>
            <a:r>
              <a:rPr lang="en-US" sz="1400" dirty="0">
                <a:solidFill>
                  <a:srgbClr val="FFFFFF"/>
                </a:solidFill>
                <a:latin typeface="Anonymous Pro"/>
                <a:ea typeface="Anonymous Pro"/>
                <a:cs typeface="Anonymous Pro"/>
                <a:sym typeface="Anonymous Pro"/>
              </a:rPr>
              <a:t>, licensed under </a:t>
            </a:r>
            <a:r>
              <a:rPr lang="en-US" sz="1400" u="sng" dirty="0">
                <a:solidFill>
                  <a:srgbClr val="FFFFFF"/>
                </a:solidFill>
                <a:latin typeface="Anonymous Pro"/>
                <a:ea typeface="Anonymous Pro"/>
                <a:cs typeface="Anonymous Pro"/>
                <a:sym typeface="Anonymous Pro"/>
                <a:hlinkClick r:id="rId8" tooltip="https://creativecommons.org/licenses/by-sa/3.0/igo/"/>
              </a:rPr>
              <a:t>CC BY-SA 3.0 IGO</a:t>
            </a:r>
            <a:r>
              <a:rPr lang="en-US" sz="1400" dirty="0">
                <a:solidFill>
                  <a:srgbClr val="FFFFFF"/>
                </a:solidFill>
                <a:latin typeface="Anonymous Pro"/>
                <a:ea typeface="Anonymous Pro"/>
                <a:cs typeface="Anonymous Pro"/>
                <a:sym typeface="Anonymous Pro"/>
              </a:rPr>
              <a:t> 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5622625" y="7884813"/>
            <a:ext cx="1636675" cy="1295709"/>
            <a:chOff x="0" y="0"/>
            <a:chExt cx="2182233" cy="1727612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2182233" cy="1727612"/>
              <a:chOff x="0" y="0"/>
              <a:chExt cx="491441" cy="38906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491441" cy="389060"/>
              </a:xfrm>
              <a:custGeom>
                <a:avLst/>
                <a:gdLst/>
                <a:ahLst/>
                <a:cxnLst/>
                <a:rect l="l" t="t" r="r" b="b"/>
                <a:pathLst>
                  <a:path w="491441" h="389060">
                    <a:moveTo>
                      <a:pt x="0" y="0"/>
                    </a:moveTo>
                    <a:lnTo>
                      <a:pt x="491441" y="0"/>
                    </a:lnTo>
                    <a:lnTo>
                      <a:pt x="491441" y="389060"/>
                    </a:lnTo>
                    <a:lnTo>
                      <a:pt x="0" y="389060"/>
                    </a:lnTo>
                    <a:close/>
                  </a:path>
                </a:pathLst>
              </a:custGeom>
              <a:solidFill>
                <a:srgbClr val="FFFFFF">
                  <a:alpha val="51765"/>
                </a:srgbClr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47625"/>
                <a:ext cx="491441" cy="34143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60"/>
                  </a:lnSpc>
                </a:pPr>
                <a:endParaRPr/>
              </a:p>
            </p:txBody>
          </p:sp>
        </p:grpSp>
        <p:sp>
          <p:nvSpPr>
            <p:cNvPr id="20" name="Freeform 20"/>
            <p:cNvSpPr/>
            <p:nvPr/>
          </p:nvSpPr>
          <p:spPr>
            <a:xfrm>
              <a:off x="228022" y="215306"/>
              <a:ext cx="1726189" cy="1297000"/>
            </a:xfrm>
            <a:custGeom>
              <a:avLst/>
              <a:gdLst/>
              <a:ahLst/>
              <a:cxnLst/>
              <a:rect l="l" t="t" r="r" b="b"/>
              <a:pathLst>
                <a:path w="1726189" h="1297000">
                  <a:moveTo>
                    <a:pt x="0" y="0"/>
                  </a:moveTo>
                  <a:lnTo>
                    <a:pt x="1726189" y="0"/>
                  </a:lnTo>
                  <a:lnTo>
                    <a:pt x="1726189" y="1297000"/>
                  </a:lnTo>
                  <a:lnTo>
                    <a:pt x="0" y="129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flipV="1">
            <a:off x="-3254394" y="-1448313"/>
            <a:ext cx="10228083" cy="9333126"/>
          </a:xfrm>
          <a:custGeom>
            <a:avLst/>
            <a:gdLst/>
            <a:ahLst/>
            <a:cxnLst/>
            <a:rect l="l" t="t" r="r" b="b"/>
            <a:pathLst>
              <a:path w="10228083" h="9333126">
                <a:moveTo>
                  <a:pt x="0" y="9333126"/>
                </a:moveTo>
                <a:lnTo>
                  <a:pt x="10228084" y="9333126"/>
                </a:lnTo>
                <a:lnTo>
                  <a:pt x="10228084" y="0"/>
                </a:lnTo>
                <a:lnTo>
                  <a:pt x="0" y="0"/>
                </a:lnTo>
                <a:lnTo>
                  <a:pt x="0" y="9333126"/>
                </a:lnTo>
                <a:close/>
              </a:path>
            </a:pathLst>
          </a:custGeom>
          <a:blipFill>
            <a:blip r:embed="rId3">
              <a:alphaModFix amt="36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1191676" y="1715443"/>
            <a:ext cx="5945023" cy="4964445"/>
            <a:chOff x="0" y="0"/>
            <a:chExt cx="1565767" cy="130750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565767" cy="1307508"/>
            </a:xfrm>
            <a:custGeom>
              <a:avLst/>
              <a:gdLst/>
              <a:ahLst/>
              <a:cxnLst/>
              <a:rect l="l" t="t" r="r" b="b"/>
              <a:pathLst>
                <a:path w="1565767" h="1307508">
                  <a:moveTo>
                    <a:pt x="0" y="0"/>
                  </a:moveTo>
                  <a:lnTo>
                    <a:pt x="1565767" y="0"/>
                  </a:lnTo>
                  <a:lnTo>
                    <a:pt x="1565767" y="1307508"/>
                  </a:lnTo>
                  <a:lnTo>
                    <a:pt x="0" y="1307508"/>
                  </a:lnTo>
                  <a:close/>
                </a:path>
              </a:pathLst>
            </a:custGeom>
            <a:solidFill>
              <a:srgbClr val="FFFFFF">
                <a:alpha val="51765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47625"/>
              <a:ext cx="1565767" cy="12598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6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3997896">
            <a:off x="15986413" y="4975145"/>
            <a:ext cx="9094847" cy="9045238"/>
          </a:xfrm>
          <a:custGeom>
            <a:avLst/>
            <a:gdLst/>
            <a:ahLst/>
            <a:cxnLst/>
            <a:rect l="l" t="t" r="r" b="b"/>
            <a:pathLst>
              <a:path w="9094847" h="9045238">
                <a:moveTo>
                  <a:pt x="0" y="0"/>
                </a:moveTo>
                <a:lnTo>
                  <a:pt x="9094847" y="0"/>
                </a:lnTo>
                <a:lnTo>
                  <a:pt x="9094847" y="9045238"/>
                </a:lnTo>
                <a:lnTo>
                  <a:pt x="0" y="90452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7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028700" y="1715443"/>
            <a:ext cx="9936911" cy="6856113"/>
            <a:chOff x="0" y="0"/>
            <a:chExt cx="13249214" cy="9141484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13249214" cy="9141484"/>
              <a:chOff x="0" y="0"/>
              <a:chExt cx="2746366" cy="1894894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746366" cy="1894894"/>
              </a:xfrm>
              <a:custGeom>
                <a:avLst/>
                <a:gdLst/>
                <a:ahLst/>
                <a:cxnLst/>
                <a:rect l="l" t="t" r="r" b="b"/>
                <a:pathLst>
                  <a:path w="2746366" h="1894894">
                    <a:moveTo>
                      <a:pt x="0" y="0"/>
                    </a:moveTo>
                    <a:lnTo>
                      <a:pt x="2746366" y="0"/>
                    </a:lnTo>
                    <a:lnTo>
                      <a:pt x="2746366" y="1894894"/>
                    </a:lnTo>
                    <a:lnTo>
                      <a:pt x="0" y="1894894"/>
                    </a:lnTo>
                    <a:close/>
                  </a:path>
                </a:pathLst>
              </a:custGeom>
              <a:solidFill>
                <a:srgbClr val="FFFFFF">
                  <a:alpha val="51765"/>
                </a:srgbClr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47625"/>
                <a:ext cx="2746366" cy="184726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60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472316" y="471778"/>
              <a:ext cx="12304583" cy="8197928"/>
            </a:xfrm>
            <a:custGeom>
              <a:avLst/>
              <a:gdLst/>
              <a:ahLst/>
              <a:cxnLst/>
              <a:rect l="l" t="t" r="r" b="b"/>
              <a:pathLst>
                <a:path w="12304583" h="8197928">
                  <a:moveTo>
                    <a:pt x="0" y="0"/>
                  </a:moveTo>
                  <a:lnTo>
                    <a:pt x="12304583" y="0"/>
                  </a:lnTo>
                  <a:lnTo>
                    <a:pt x="12304583" y="8197928"/>
                  </a:lnTo>
                  <a:lnTo>
                    <a:pt x="0" y="81979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11613374" y="2043301"/>
            <a:ext cx="5101626" cy="936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99"/>
              </a:lnSpc>
              <a:spcBef>
                <a:spcPct val="0"/>
              </a:spcBef>
            </a:pPr>
            <a:r>
              <a:rPr lang="en-US" sz="5499" b="1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Radia Perlman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605984" y="3010968"/>
            <a:ext cx="5116406" cy="3124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199"/>
              </a:lnSpc>
              <a:spcBef>
                <a:spcPct val="0"/>
              </a:spcBef>
            </a:pPr>
            <a:r>
              <a:rPr lang="en-US" sz="2999" b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Ingeniera de redes e informática, a menudo conocida como la «Madre de Internet» por su trabajo en la creación de protocolos de red.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271048" y="6723636"/>
            <a:ext cx="5786278" cy="497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1960"/>
              </a:lnSpc>
              <a:spcBef>
                <a:spcPct val="0"/>
              </a:spcBef>
            </a:pPr>
            <a:r>
              <a:rPr lang="en-US" sz="1400" b="1" dirty="0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By </a:t>
            </a:r>
            <a:r>
              <a:rPr lang="en-US" sz="1400" b="1" u="sng" dirty="0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  <a:hlinkClick r:id="rId8" tooltip="https://www.flickr.com/photos/campuspartymexico/"/>
              </a:rPr>
              <a:t>Campus Party México</a:t>
            </a:r>
            <a:r>
              <a:rPr lang="en-US" sz="1400" dirty="0">
                <a:solidFill>
                  <a:srgbClr val="FFFFFF"/>
                </a:solidFill>
                <a:latin typeface="Anonymous Pro"/>
                <a:ea typeface="Anonymous Pro"/>
                <a:cs typeface="Anonymous Pro"/>
                <a:sym typeface="Anonymous Pro"/>
              </a:rPr>
              <a:t>, licensed under </a:t>
            </a:r>
            <a:r>
              <a:rPr lang="en-US" sz="1400" u="sng" dirty="0">
                <a:solidFill>
                  <a:srgbClr val="FFFFFF"/>
                </a:solidFill>
                <a:latin typeface="Anonymous Pro"/>
                <a:ea typeface="Anonymous Pro"/>
                <a:cs typeface="Anonymous Pro"/>
                <a:sym typeface="Anonymous Pro"/>
                <a:hlinkClick r:id="rId9" tooltip="https://en.wikipedia.org/wiki/en:Creative_Commons"/>
              </a:rPr>
              <a:t>Creative Commons</a:t>
            </a:r>
            <a:r>
              <a:rPr lang="en-US" sz="1400" dirty="0">
                <a:solidFill>
                  <a:srgbClr val="FFFFFF"/>
                </a:solidFill>
                <a:latin typeface="Anonymous Pro"/>
                <a:ea typeface="Anonymous Pro"/>
                <a:cs typeface="Anonymous Pro"/>
                <a:sym typeface="Anonymous Pro"/>
              </a:rPr>
              <a:t> </a:t>
            </a:r>
            <a:r>
              <a:rPr lang="en-US" sz="1400" u="sng" dirty="0">
                <a:solidFill>
                  <a:srgbClr val="FFFFFF"/>
                </a:solidFill>
                <a:latin typeface="Anonymous Pro"/>
                <a:ea typeface="Anonymous Pro"/>
                <a:cs typeface="Anonymous Pro"/>
                <a:sym typeface="Anonymous Pro"/>
                <a:hlinkClick r:id="rId10" tooltip="https://creativecommons.org/licenses/by/2.0/deed.en"/>
              </a:rPr>
              <a:t>Attribution 2.0 Generic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5922797" y="8401833"/>
            <a:ext cx="1865942" cy="1477213"/>
            <a:chOff x="0" y="0"/>
            <a:chExt cx="2487922" cy="1969618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2487922" cy="1969618"/>
              <a:chOff x="0" y="0"/>
              <a:chExt cx="491441" cy="38906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491441" cy="389060"/>
              </a:xfrm>
              <a:custGeom>
                <a:avLst/>
                <a:gdLst/>
                <a:ahLst/>
                <a:cxnLst/>
                <a:rect l="l" t="t" r="r" b="b"/>
                <a:pathLst>
                  <a:path w="491441" h="389060">
                    <a:moveTo>
                      <a:pt x="0" y="0"/>
                    </a:moveTo>
                    <a:lnTo>
                      <a:pt x="491441" y="0"/>
                    </a:lnTo>
                    <a:lnTo>
                      <a:pt x="491441" y="389060"/>
                    </a:lnTo>
                    <a:lnTo>
                      <a:pt x="0" y="389060"/>
                    </a:lnTo>
                    <a:close/>
                  </a:path>
                </a:pathLst>
              </a:custGeom>
              <a:solidFill>
                <a:srgbClr val="FFFFFF">
                  <a:alpha val="51765"/>
                </a:srgbClr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47625"/>
                <a:ext cx="491441" cy="34143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60"/>
                  </a:lnSpc>
                </a:pPr>
                <a:endParaRPr/>
              </a:p>
            </p:txBody>
          </p:sp>
        </p:grpSp>
        <p:sp>
          <p:nvSpPr>
            <p:cNvPr id="20" name="Freeform 20"/>
            <p:cNvSpPr/>
            <p:nvPr/>
          </p:nvSpPr>
          <p:spPr>
            <a:xfrm>
              <a:off x="259963" y="245466"/>
              <a:ext cx="1967995" cy="1478685"/>
            </a:xfrm>
            <a:custGeom>
              <a:avLst/>
              <a:gdLst/>
              <a:ahLst/>
              <a:cxnLst/>
              <a:rect l="l" t="t" r="r" b="b"/>
              <a:pathLst>
                <a:path w="1967995" h="1478685">
                  <a:moveTo>
                    <a:pt x="0" y="0"/>
                  </a:moveTo>
                  <a:lnTo>
                    <a:pt x="1967996" y="0"/>
                  </a:lnTo>
                  <a:lnTo>
                    <a:pt x="1967996" y="1478685"/>
                  </a:lnTo>
                  <a:lnTo>
                    <a:pt x="0" y="1478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flipV="1">
            <a:off x="-3254394" y="-1448313"/>
            <a:ext cx="10228083" cy="9333126"/>
          </a:xfrm>
          <a:custGeom>
            <a:avLst/>
            <a:gdLst/>
            <a:ahLst/>
            <a:cxnLst/>
            <a:rect l="l" t="t" r="r" b="b"/>
            <a:pathLst>
              <a:path w="10228083" h="9333126">
                <a:moveTo>
                  <a:pt x="0" y="9333126"/>
                </a:moveTo>
                <a:lnTo>
                  <a:pt x="10228084" y="9333126"/>
                </a:lnTo>
                <a:lnTo>
                  <a:pt x="10228084" y="0"/>
                </a:lnTo>
                <a:lnTo>
                  <a:pt x="0" y="0"/>
                </a:lnTo>
                <a:lnTo>
                  <a:pt x="0" y="9333126"/>
                </a:lnTo>
                <a:close/>
              </a:path>
            </a:pathLst>
          </a:custGeom>
          <a:blipFill>
            <a:blip r:embed="rId3">
              <a:alphaModFix amt="36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796531" y="1028700"/>
            <a:ext cx="6332859" cy="6206718"/>
            <a:chOff x="0" y="0"/>
            <a:chExt cx="1667914" cy="163469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67914" cy="1634691"/>
            </a:xfrm>
            <a:custGeom>
              <a:avLst/>
              <a:gdLst/>
              <a:ahLst/>
              <a:cxnLst/>
              <a:rect l="l" t="t" r="r" b="b"/>
              <a:pathLst>
                <a:path w="1667914" h="1634691">
                  <a:moveTo>
                    <a:pt x="0" y="0"/>
                  </a:moveTo>
                  <a:lnTo>
                    <a:pt x="1667914" y="0"/>
                  </a:lnTo>
                  <a:lnTo>
                    <a:pt x="1667914" y="1634691"/>
                  </a:lnTo>
                  <a:lnTo>
                    <a:pt x="0" y="1634691"/>
                  </a:lnTo>
                  <a:close/>
                </a:path>
              </a:pathLst>
            </a:custGeom>
            <a:solidFill>
              <a:srgbClr val="FFFFFF">
                <a:alpha val="51765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47625"/>
              <a:ext cx="1667914" cy="15870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6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3997896">
            <a:off x="15986413" y="4975145"/>
            <a:ext cx="9094847" cy="9045238"/>
          </a:xfrm>
          <a:custGeom>
            <a:avLst/>
            <a:gdLst/>
            <a:ahLst/>
            <a:cxnLst/>
            <a:rect l="l" t="t" r="r" b="b"/>
            <a:pathLst>
              <a:path w="9094847" h="9045238">
                <a:moveTo>
                  <a:pt x="0" y="0"/>
                </a:moveTo>
                <a:lnTo>
                  <a:pt x="9094847" y="0"/>
                </a:lnTo>
                <a:lnTo>
                  <a:pt x="9094847" y="9045238"/>
                </a:lnTo>
                <a:lnTo>
                  <a:pt x="0" y="90452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7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028700" y="1028700"/>
            <a:ext cx="9284198" cy="8229600"/>
            <a:chOff x="0" y="0"/>
            <a:chExt cx="12378931" cy="10972800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12378931" cy="10972800"/>
              <a:chOff x="0" y="0"/>
              <a:chExt cx="2445221" cy="2167467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445221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2445221" h="2167467">
                    <a:moveTo>
                      <a:pt x="0" y="0"/>
                    </a:moveTo>
                    <a:lnTo>
                      <a:pt x="2445221" y="0"/>
                    </a:lnTo>
                    <a:lnTo>
                      <a:pt x="2445221" y="2167467"/>
                    </a:lnTo>
                    <a:lnTo>
                      <a:pt x="0" y="2167467"/>
                    </a:lnTo>
                    <a:close/>
                  </a:path>
                </a:pathLst>
              </a:custGeom>
              <a:solidFill>
                <a:srgbClr val="FFFFFF">
                  <a:alpha val="51765"/>
                </a:srgbClr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47625"/>
                <a:ext cx="2445221" cy="21198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60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410399" y="376042"/>
              <a:ext cx="11558133" cy="10220717"/>
            </a:xfrm>
            <a:custGeom>
              <a:avLst/>
              <a:gdLst/>
              <a:ahLst/>
              <a:cxnLst/>
              <a:rect l="l" t="t" r="r" b="b"/>
              <a:pathLst>
                <a:path w="11558133" h="10220717">
                  <a:moveTo>
                    <a:pt x="0" y="0"/>
                  </a:moveTo>
                  <a:lnTo>
                    <a:pt x="11558133" y="0"/>
                  </a:lnTo>
                  <a:lnTo>
                    <a:pt x="11558133" y="10220716"/>
                  </a:lnTo>
                  <a:lnTo>
                    <a:pt x="0" y="102207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17963" r="-39243"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11308101" y="1195426"/>
            <a:ext cx="5168496" cy="190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99"/>
              </a:lnSpc>
              <a:spcBef>
                <a:spcPct val="0"/>
              </a:spcBef>
            </a:pPr>
            <a:r>
              <a:rPr lang="en-US" sz="5499" b="1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Margarita Torres Díez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341598" y="3128335"/>
            <a:ext cx="5116406" cy="3648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199"/>
              </a:lnSpc>
              <a:spcBef>
                <a:spcPct val="0"/>
              </a:spcBef>
            </a:pPr>
            <a:r>
              <a:rPr lang="en-US" sz="29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Ingeniera</a:t>
            </a:r>
            <a:r>
              <a:rPr lang="en-US" sz="29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de </a:t>
            </a:r>
            <a:r>
              <a:rPr lang="en-US" sz="29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motores</a:t>
            </a:r>
            <a:r>
              <a:rPr lang="en-US" sz="29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e </a:t>
            </a:r>
            <a:r>
              <a:rPr lang="en-US" sz="29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ingeniera</a:t>
            </a:r>
            <a:r>
              <a:rPr lang="en-US" sz="29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de </a:t>
            </a:r>
            <a:r>
              <a:rPr lang="en-US" sz="29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pruebas</a:t>
            </a:r>
            <a:r>
              <a:rPr lang="en-US" sz="29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de </a:t>
            </a:r>
            <a:r>
              <a:rPr lang="en-US" sz="29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motores</a:t>
            </a:r>
            <a:r>
              <a:rPr lang="en-US" sz="29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de </a:t>
            </a:r>
            <a:r>
              <a:rPr lang="en-US" sz="29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Fórmula</a:t>
            </a:r>
            <a:r>
              <a:rPr lang="en-US" sz="29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1 para Renault Sport Racing Trackside F1. </a:t>
            </a:r>
            <a:r>
              <a:rPr lang="en-US" sz="29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Ingeniera</a:t>
            </a:r>
            <a:r>
              <a:rPr lang="en-US" sz="29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de </a:t>
            </a:r>
            <a:r>
              <a:rPr lang="en-US" sz="29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unidades</a:t>
            </a:r>
            <a:r>
              <a:rPr lang="en-US" sz="29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de </a:t>
            </a:r>
            <a:r>
              <a:rPr lang="en-US" sz="29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potencia</a:t>
            </a:r>
            <a:r>
              <a:rPr lang="en-US" sz="29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</a:t>
            </a:r>
            <a:r>
              <a:rPr lang="en-US" sz="29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en</a:t>
            </a:r>
            <a:r>
              <a:rPr lang="en-US" sz="29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Mercedes.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865176" y="7258278"/>
            <a:ext cx="1482540" cy="250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By </a:t>
            </a:r>
            <a:r>
              <a:rPr lang="en-US" sz="1400" b="1" u="sng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  <a:hlinkClick r:id="rId8" tooltip="https://as.com"/>
              </a:rPr>
              <a:t>AS.com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5263449" y="7781087"/>
            <a:ext cx="1865942" cy="1477213"/>
            <a:chOff x="0" y="0"/>
            <a:chExt cx="2487922" cy="1969618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2487922" cy="1969618"/>
              <a:chOff x="0" y="0"/>
              <a:chExt cx="491441" cy="38906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491441" cy="389060"/>
              </a:xfrm>
              <a:custGeom>
                <a:avLst/>
                <a:gdLst/>
                <a:ahLst/>
                <a:cxnLst/>
                <a:rect l="l" t="t" r="r" b="b"/>
                <a:pathLst>
                  <a:path w="491441" h="389060">
                    <a:moveTo>
                      <a:pt x="0" y="0"/>
                    </a:moveTo>
                    <a:lnTo>
                      <a:pt x="491441" y="0"/>
                    </a:lnTo>
                    <a:lnTo>
                      <a:pt x="491441" y="389060"/>
                    </a:lnTo>
                    <a:lnTo>
                      <a:pt x="0" y="389060"/>
                    </a:lnTo>
                    <a:close/>
                  </a:path>
                </a:pathLst>
              </a:custGeom>
              <a:solidFill>
                <a:srgbClr val="FFFFFF">
                  <a:alpha val="51765"/>
                </a:srgbClr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47625"/>
                <a:ext cx="491441" cy="34143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60"/>
                  </a:lnSpc>
                </a:pPr>
                <a:endParaRPr/>
              </a:p>
            </p:txBody>
          </p:sp>
        </p:grpSp>
        <p:sp>
          <p:nvSpPr>
            <p:cNvPr id="20" name="Freeform 20"/>
            <p:cNvSpPr/>
            <p:nvPr/>
          </p:nvSpPr>
          <p:spPr>
            <a:xfrm>
              <a:off x="259963" y="245466"/>
              <a:ext cx="1967995" cy="1478685"/>
            </a:xfrm>
            <a:custGeom>
              <a:avLst/>
              <a:gdLst/>
              <a:ahLst/>
              <a:cxnLst/>
              <a:rect l="l" t="t" r="r" b="b"/>
              <a:pathLst>
                <a:path w="1967995" h="1478685">
                  <a:moveTo>
                    <a:pt x="0" y="0"/>
                  </a:moveTo>
                  <a:lnTo>
                    <a:pt x="1967996" y="0"/>
                  </a:lnTo>
                  <a:lnTo>
                    <a:pt x="1967996" y="1478685"/>
                  </a:lnTo>
                  <a:lnTo>
                    <a:pt x="0" y="1478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flipV="1">
            <a:off x="-3254394" y="-1448313"/>
            <a:ext cx="10228083" cy="9333126"/>
          </a:xfrm>
          <a:custGeom>
            <a:avLst/>
            <a:gdLst/>
            <a:ahLst/>
            <a:cxnLst/>
            <a:rect l="l" t="t" r="r" b="b"/>
            <a:pathLst>
              <a:path w="10228083" h="9333126">
                <a:moveTo>
                  <a:pt x="0" y="9333126"/>
                </a:moveTo>
                <a:lnTo>
                  <a:pt x="10228084" y="9333126"/>
                </a:lnTo>
                <a:lnTo>
                  <a:pt x="10228084" y="0"/>
                </a:lnTo>
                <a:lnTo>
                  <a:pt x="0" y="0"/>
                </a:lnTo>
                <a:lnTo>
                  <a:pt x="0" y="9333126"/>
                </a:lnTo>
                <a:close/>
              </a:path>
            </a:pathLst>
          </a:custGeom>
          <a:blipFill>
            <a:blip r:embed="rId3">
              <a:alphaModFix amt="36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28700" y="1028700"/>
            <a:ext cx="9372585" cy="3756990"/>
            <a:chOff x="0" y="0"/>
            <a:chExt cx="2468500" cy="98949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68500" cy="989495"/>
            </a:xfrm>
            <a:custGeom>
              <a:avLst/>
              <a:gdLst/>
              <a:ahLst/>
              <a:cxnLst/>
              <a:rect l="l" t="t" r="r" b="b"/>
              <a:pathLst>
                <a:path w="2468500" h="989495">
                  <a:moveTo>
                    <a:pt x="0" y="0"/>
                  </a:moveTo>
                  <a:lnTo>
                    <a:pt x="2468500" y="0"/>
                  </a:lnTo>
                  <a:lnTo>
                    <a:pt x="2468500" y="989495"/>
                  </a:lnTo>
                  <a:lnTo>
                    <a:pt x="0" y="989495"/>
                  </a:lnTo>
                  <a:close/>
                </a:path>
              </a:pathLst>
            </a:custGeom>
            <a:solidFill>
              <a:srgbClr val="FFFFFF">
                <a:alpha val="51765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47625"/>
              <a:ext cx="2468500" cy="941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6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3997896">
            <a:off x="15986413" y="4975145"/>
            <a:ext cx="9094847" cy="9045238"/>
          </a:xfrm>
          <a:custGeom>
            <a:avLst/>
            <a:gdLst/>
            <a:ahLst/>
            <a:cxnLst/>
            <a:rect l="l" t="t" r="r" b="b"/>
            <a:pathLst>
              <a:path w="9094847" h="9045238">
                <a:moveTo>
                  <a:pt x="0" y="0"/>
                </a:moveTo>
                <a:lnTo>
                  <a:pt x="9094847" y="0"/>
                </a:lnTo>
                <a:lnTo>
                  <a:pt x="9094847" y="9045238"/>
                </a:lnTo>
                <a:lnTo>
                  <a:pt x="0" y="90452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7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999501" y="1492343"/>
            <a:ext cx="6683566" cy="936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7699"/>
              </a:lnSpc>
              <a:spcBef>
                <a:spcPct val="0"/>
              </a:spcBef>
            </a:pPr>
            <a:r>
              <a:rPr lang="en-US" sz="5499" b="1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Ana Taylor-Joy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024139" y="2608952"/>
            <a:ext cx="7658928" cy="13227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5319"/>
              </a:lnSpc>
              <a:spcBef>
                <a:spcPct val="0"/>
              </a:spcBef>
            </a:pPr>
            <a:r>
              <a:rPr lang="en-US" sz="37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Actriz</a:t>
            </a:r>
            <a:r>
              <a:rPr lang="en-US" sz="37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</a:t>
            </a:r>
            <a:r>
              <a:rPr lang="en-US" sz="37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famosa</a:t>
            </a:r>
            <a:r>
              <a:rPr lang="en-US" sz="37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</a:t>
            </a:r>
            <a:r>
              <a:rPr lang="en-US" sz="37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por</a:t>
            </a:r>
            <a:r>
              <a:rPr lang="en-US" sz="37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</a:t>
            </a:r>
            <a:r>
              <a:rPr lang="en-US" sz="37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su</a:t>
            </a:r>
            <a:r>
              <a:rPr lang="en-US" sz="37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</a:t>
            </a:r>
            <a:r>
              <a:rPr lang="en-US" sz="37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papel</a:t>
            </a:r>
            <a:r>
              <a:rPr lang="en-US" sz="37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</a:t>
            </a:r>
            <a:r>
              <a:rPr lang="en-US" sz="37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en</a:t>
            </a:r>
            <a:r>
              <a:rPr lang="en-US" sz="37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</a:t>
            </a:r>
            <a:r>
              <a:rPr lang="en-US" sz="37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Gambito</a:t>
            </a:r>
            <a:r>
              <a:rPr lang="en-US" sz="37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de Dama.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4822258"/>
            <a:ext cx="9372585" cy="250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By Condé Nast (through Vogue Taiwan), licensed under </a:t>
            </a:r>
            <a:r>
              <a:rPr lang="en-US" sz="1400" b="1" u="sng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  <a:hlinkClick r:id="rId7" tooltip="https://commons.wikimedia.org/w/index.php?curid=148635025"/>
              </a:rPr>
              <a:t>CC BY 3.0</a:t>
            </a:r>
            <a:r>
              <a:rPr lang="en-US" sz="1400" b="1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1000145" y="1028700"/>
            <a:ext cx="6259155" cy="8229600"/>
            <a:chOff x="0" y="0"/>
            <a:chExt cx="8345540" cy="1097280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8345540" cy="10972800"/>
              <a:chOff x="0" y="0"/>
              <a:chExt cx="1648502" cy="2167467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648502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1648502" h="2167467">
                    <a:moveTo>
                      <a:pt x="0" y="0"/>
                    </a:moveTo>
                    <a:lnTo>
                      <a:pt x="1648502" y="0"/>
                    </a:lnTo>
                    <a:lnTo>
                      <a:pt x="1648502" y="2167467"/>
                    </a:lnTo>
                    <a:lnTo>
                      <a:pt x="0" y="2167467"/>
                    </a:lnTo>
                    <a:close/>
                  </a:path>
                </a:pathLst>
              </a:custGeom>
              <a:solidFill>
                <a:srgbClr val="FFFFFF">
                  <a:alpha val="51765"/>
                </a:srgbClr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47625"/>
                <a:ext cx="1648502" cy="21198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60"/>
                  </a:lnSpc>
                </a:pPr>
                <a:endParaRPr/>
              </a:p>
            </p:txBody>
          </p:sp>
        </p:grpSp>
        <p:sp>
          <p:nvSpPr>
            <p:cNvPr id="15" name="Freeform 15"/>
            <p:cNvSpPr/>
            <p:nvPr/>
          </p:nvSpPr>
          <p:spPr>
            <a:xfrm>
              <a:off x="251325" y="254573"/>
              <a:ext cx="7851926" cy="10463655"/>
            </a:xfrm>
            <a:custGeom>
              <a:avLst/>
              <a:gdLst/>
              <a:ahLst/>
              <a:cxnLst/>
              <a:rect l="l" t="t" r="r" b="b"/>
              <a:pathLst>
                <a:path w="7851926" h="10463655">
                  <a:moveTo>
                    <a:pt x="0" y="0"/>
                  </a:moveTo>
                  <a:lnTo>
                    <a:pt x="7851926" y="0"/>
                  </a:lnTo>
                  <a:lnTo>
                    <a:pt x="7851926" y="10463654"/>
                  </a:lnTo>
                  <a:lnTo>
                    <a:pt x="0" y="104636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</p:grpSp>
      <p:grpSp>
        <p:nvGrpSpPr>
          <p:cNvPr id="16" name="Group 16"/>
          <p:cNvGrpSpPr/>
          <p:nvPr/>
        </p:nvGrpSpPr>
        <p:grpSpPr>
          <a:xfrm>
            <a:off x="1028700" y="7781087"/>
            <a:ext cx="1865942" cy="1477213"/>
            <a:chOff x="0" y="0"/>
            <a:chExt cx="2487922" cy="1969618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2487922" cy="1969618"/>
              <a:chOff x="0" y="0"/>
              <a:chExt cx="491441" cy="38906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491441" cy="389060"/>
              </a:xfrm>
              <a:custGeom>
                <a:avLst/>
                <a:gdLst/>
                <a:ahLst/>
                <a:cxnLst/>
                <a:rect l="l" t="t" r="r" b="b"/>
                <a:pathLst>
                  <a:path w="491441" h="389060">
                    <a:moveTo>
                      <a:pt x="0" y="0"/>
                    </a:moveTo>
                    <a:lnTo>
                      <a:pt x="491441" y="0"/>
                    </a:lnTo>
                    <a:lnTo>
                      <a:pt x="491441" y="389060"/>
                    </a:lnTo>
                    <a:lnTo>
                      <a:pt x="0" y="389060"/>
                    </a:lnTo>
                    <a:close/>
                  </a:path>
                </a:pathLst>
              </a:custGeom>
              <a:solidFill>
                <a:srgbClr val="FFFFFF">
                  <a:alpha val="51765"/>
                </a:srgbClr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47625"/>
                <a:ext cx="491441" cy="34143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60"/>
                  </a:lnSpc>
                </a:pPr>
                <a:endParaRPr/>
              </a:p>
            </p:txBody>
          </p:sp>
        </p:grpSp>
        <p:sp>
          <p:nvSpPr>
            <p:cNvPr id="20" name="Freeform 20"/>
            <p:cNvSpPr/>
            <p:nvPr/>
          </p:nvSpPr>
          <p:spPr>
            <a:xfrm>
              <a:off x="259963" y="245466"/>
              <a:ext cx="1967995" cy="1478685"/>
            </a:xfrm>
            <a:custGeom>
              <a:avLst/>
              <a:gdLst/>
              <a:ahLst/>
              <a:cxnLst/>
              <a:rect l="l" t="t" r="r" b="b"/>
              <a:pathLst>
                <a:path w="1967995" h="1478685">
                  <a:moveTo>
                    <a:pt x="0" y="0"/>
                  </a:moveTo>
                  <a:lnTo>
                    <a:pt x="1967996" y="0"/>
                  </a:lnTo>
                  <a:lnTo>
                    <a:pt x="1967996" y="1478685"/>
                  </a:lnTo>
                  <a:lnTo>
                    <a:pt x="0" y="1478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flipV="1">
            <a:off x="-3254394" y="-1448313"/>
            <a:ext cx="10228083" cy="9333126"/>
          </a:xfrm>
          <a:custGeom>
            <a:avLst/>
            <a:gdLst/>
            <a:ahLst/>
            <a:cxnLst/>
            <a:rect l="l" t="t" r="r" b="b"/>
            <a:pathLst>
              <a:path w="10228083" h="9333126">
                <a:moveTo>
                  <a:pt x="0" y="9333126"/>
                </a:moveTo>
                <a:lnTo>
                  <a:pt x="10228084" y="9333126"/>
                </a:lnTo>
                <a:lnTo>
                  <a:pt x="10228084" y="0"/>
                </a:lnTo>
                <a:lnTo>
                  <a:pt x="0" y="0"/>
                </a:lnTo>
                <a:lnTo>
                  <a:pt x="0" y="9333126"/>
                </a:lnTo>
                <a:close/>
              </a:path>
            </a:pathLst>
          </a:custGeom>
          <a:blipFill>
            <a:blip r:embed="rId3">
              <a:alphaModFix amt="36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7832578" y="1028700"/>
            <a:ext cx="9426722" cy="4114800"/>
            <a:chOff x="0" y="0"/>
            <a:chExt cx="2482758" cy="10837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82758" cy="1083733"/>
            </a:xfrm>
            <a:custGeom>
              <a:avLst/>
              <a:gdLst/>
              <a:ahLst/>
              <a:cxnLst/>
              <a:rect l="l" t="t" r="r" b="b"/>
              <a:pathLst>
                <a:path w="2482758" h="1083733">
                  <a:moveTo>
                    <a:pt x="0" y="0"/>
                  </a:moveTo>
                  <a:lnTo>
                    <a:pt x="2482758" y="0"/>
                  </a:lnTo>
                  <a:lnTo>
                    <a:pt x="2482758" y="1083733"/>
                  </a:lnTo>
                  <a:lnTo>
                    <a:pt x="0" y="1083733"/>
                  </a:lnTo>
                  <a:close/>
                </a:path>
              </a:pathLst>
            </a:custGeom>
            <a:solidFill>
              <a:srgbClr val="FFFFFF">
                <a:alpha val="51765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47625"/>
              <a:ext cx="2482758" cy="10361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6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3997896">
            <a:off x="15986413" y="4975145"/>
            <a:ext cx="9094847" cy="9045238"/>
          </a:xfrm>
          <a:custGeom>
            <a:avLst/>
            <a:gdLst/>
            <a:ahLst/>
            <a:cxnLst/>
            <a:rect l="l" t="t" r="r" b="b"/>
            <a:pathLst>
              <a:path w="9094847" h="9045238">
                <a:moveTo>
                  <a:pt x="0" y="0"/>
                </a:moveTo>
                <a:lnTo>
                  <a:pt x="9094847" y="0"/>
                </a:lnTo>
                <a:lnTo>
                  <a:pt x="9094847" y="9045238"/>
                </a:lnTo>
                <a:lnTo>
                  <a:pt x="0" y="90452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7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028700" y="1028700"/>
            <a:ext cx="6267753" cy="8229600"/>
            <a:chOff x="0" y="0"/>
            <a:chExt cx="8357003" cy="10972800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8357003" cy="10972800"/>
              <a:chOff x="0" y="0"/>
              <a:chExt cx="1650766" cy="2167467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650766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1650766" h="2167467">
                    <a:moveTo>
                      <a:pt x="0" y="0"/>
                    </a:moveTo>
                    <a:lnTo>
                      <a:pt x="1650766" y="0"/>
                    </a:lnTo>
                    <a:lnTo>
                      <a:pt x="1650766" y="2167467"/>
                    </a:lnTo>
                    <a:lnTo>
                      <a:pt x="0" y="2167467"/>
                    </a:lnTo>
                    <a:close/>
                  </a:path>
                </a:pathLst>
              </a:custGeom>
              <a:solidFill>
                <a:srgbClr val="FFFFFF">
                  <a:alpha val="51765"/>
                </a:srgbClr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47625"/>
                <a:ext cx="1650766" cy="21198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60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344882" y="349178"/>
              <a:ext cx="7667240" cy="10274445"/>
            </a:xfrm>
            <a:custGeom>
              <a:avLst/>
              <a:gdLst/>
              <a:ahLst/>
              <a:cxnLst/>
              <a:rect l="l" t="t" r="r" b="b"/>
              <a:pathLst>
                <a:path w="7667240" h="10274445">
                  <a:moveTo>
                    <a:pt x="0" y="0"/>
                  </a:moveTo>
                  <a:lnTo>
                    <a:pt x="7667240" y="0"/>
                  </a:lnTo>
                  <a:lnTo>
                    <a:pt x="7667240" y="10274444"/>
                  </a:lnTo>
                  <a:lnTo>
                    <a:pt x="0" y="102744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8537293" y="1542263"/>
            <a:ext cx="3203938" cy="936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99"/>
              </a:lnSpc>
              <a:spcBef>
                <a:spcPct val="0"/>
              </a:spcBef>
            </a:pPr>
            <a:r>
              <a:rPr lang="en-US" sz="5499" b="1" dirty="0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Zendaya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537293" y="2514443"/>
            <a:ext cx="7733162" cy="1953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5179"/>
              </a:lnSpc>
              <a:spcBef>
                <a:spcPct val="0"/>
              </a:spcBef>
            </a:pPr>
            <a:r>
              <a:rPr lang="en-US" sz="3699" b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Actriz y cantante, conocida por papeles en las películas de Spiderman y Euphoria.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899789" y="5219700"/>
            <a:ext cx="9303636" cy="497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By  </a:t>
            </a:r>
            <a:r>
              <a:rPr lang="en-US" sz="1400" b="1" u="sng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  <a:hlinkClick r:id="rId8" tooltip="https://en.wikipedia.org/wiki/en:Cond%C3%A9_Nast"/>
              </a:rPr>
              <a:t>Condé Nast</a:t>
            </a:r>
            <a:r>
              <a:rPr lang="en-US" sz="1400" b="1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(through </a:t>
            </a:r>
            <a:r>
              <a:rPr lang="en-US" sz="1400" b="1" u="sng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  <a:hlinkClick r:id="rId9" tooltip="https://www.wikidata.org/wiki/Q60643482"/>
              </a:rPr>
              <a:t>Vogue Taiwan</a:t>
            </a:r>
            <a:r>
              <a:rPr lang="en-US" sz="1400" b="1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),</a:t>
            </a:r>
            <a:r>
              <a:rPr lang="en-US" sz="1400">
                <a:solidFill>
                  <a:srgbClr val="FFFFFF"/>
                </a:solidFill>
                <a:latin typeface="Anonymous Pro"/>
                <a:ea typeface="Anonymous Pro"/>
                <a:cs typeface="Anonymous Pro"/>
                <a:sym typeface="Anonymous Pro"/>
              </a:rPr>
              <a:t> licensed under </a:t>
            </a:r>
            <a:r>
              <a:rPr lang="en-US" sz="1400" u="sng">
                <a:solidFill>
                  <a:srgbClr val="FFFFFF"/>
                </a:solidFill>
                <a:latin typeface="Anonymous Pro"/>
                <a:ea typeface="Anonymous Pro"/>
                <a:cs typeface="Anonymous Pro"/>
                <a:sym typeface="Anonymous Pro"/>
                <a:hlinkClick r:id="rId10" tooltip="https://en.wikipedia.org/wiki/en:Creative_Commons"/>
              </a:rPr>
              <a:t>Creative Commons</a:t>
            </a:r>
            <a:r>
              <a:rPr lang="en-US" sz="1400">
                <a:solidFill>
                  <a:srgbClr val="FFFFFF"/>
                </a:solidFill>
                <a:latin typeface="Anonymous Pro"/>
                <a:ea typeface="Anonymous Pro"/>
                <a:cs typeface="Anonymous Pro"/>
                <a:sym typeface="Anonymous Pro"/>
              </a:rPr>
              <a:t> </a:t>
            </a:r>
            <a:r>
              <a:rPr lang="en-US" sz="1400" u="sng">
                <a:solidFill>
                  <a:srgbClr val="FFFFFF"/>
                </a:solidFill>
                <a:latin typeface="Anonymous Pro"/>
                <a:ea typeface="Anonymous Pro"/>
                <a:cs typeface="Anonymous Pro"/>
                <a:sym typeface="Anonymous Pro"/>
                <a:hlinkClick r:id="rId11" tooltip="https://creativecommons.org/licenses/by/3.0/deed.en"/>
              </a:rPr>
              <a:t>Attribution 3.0 Unported</a:t>
            </a:r>
            <a:r>
              <a:rPr lang="en-US" sz="1400">
                <a:solidFill>
                  <a:srgbClr val="FFFFFF"/>
                </a:solidFill>
                <a:latin typeface="Anonymous Pro"/>
                <a:ea typeface="Anonymous Pro"/>
                <a:cs typeface="Anonymous Pro"/>
                <a:sym typeface="Anonymous Pro"/>
              </a:rPr>
              <a:t>, via </a:t>
            </a:r>
            <a:r>
              <a:rPr lang="en-US" sz="1400" u="sng">
                <a:solidFill>
                  <a:srgbClr val="FFFFFF"/>
                </a:solidFill>
                <a:latin typeface="Anonymous Pro"/>
                <a:ea typeface="Anonymous Pro"/>
                <a:cs typeface="Anonymous Pro"/>
                <a:sym typeface="Anonymous Pro"/>
                <a:hlinkClick r:id="rId12" tooltip="https://commons.wikimedia.org/wiki/File:Marie_Curie_in_Laboratory.jpg"/>
              </a:rPr>
              <a:t>Wikimedia Commons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5337484" y="7781087"/>
            <a:ext cx="1865942" cy="1477213"/>
            <a:chOff x="0" y="0"/>
            <a:chExt cx="2487922" cy="1969618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2487922" cy="1969618"/>
              <a:chOff x="0" y="0"/>
              <a:chExt cx="491441" cy="38906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491441" cy="389060"/>
              </a:xfrm>
              <a:custGeom>
                <a:avLst/>
                <a:gdLst/>
                <a:ahLst/>
                <a:cxnLst/>
                <a:rect l="l" t="t" r="r" b="b"/>
                <a:pathLst>
                  <a:path w="491441" h="389060">
                    <a:moveTo>
                      <a:pt x="0" y="0"/>
                    </a:moveTo>
                    <a:lnTo>
                      <a:pt x="491441" y="0"/>
                    </a:lnTo>
                    <a:lnTo>
                      <a:pt x="491441" y="389060"/>
                    </a:lnTo>
                    <a:lnTo>
                      <a:pt x="0" y="389060"/>
                    </a:lnTo>
                    <a:close/>
                  </a:path>
                </a:pathLst>
              </a:custGeom>
              <a:solidFill>
                <a:srgbClr val="FFFFFF">
                  <a:alpha val="51765"/>
                </a:srgbClr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47625"/>
                <a:ext cx="491441" cy="34143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60"/>
                  </a:lnSpc>
                </a:pPr>
                <a:endParaRPr/>
              </a:p>
            </p:txBody>
          </p:sp>
        </p:grpSp>
        <p:sp>
          <p:nvSpPr>
            <p:cNvPr id="20" name="Freeform 20"/>
            <p:cNvSpPr/>
            <p:nvPr/>
          </p:nvSpPr>
          <p:spPr>
            <a:xfrm>
              <a:off x="259963" y="245466"/>
              <a:ext cx="1967995" cy="1478685"/>
            </a:xfrm>
            <a:custGeom>
              <a:avLst/>
              <a:gdLst/>
              <a:ahLst/>
              <a:cxnLst/>
              <a:rect l="l" t="t" r="r" b="b"/>
              <a:pathLst>
                <a:path w="1967995" h="1478685">
                  <a:moveTo>
                    <a:pt x="0" y="0"/>
                  </a:moveTo>
                  <a:lnTo>
                    <a:pt x="1967996" y="0"/>
                  </a:lnTo>
                  <a:lnTo>
                    <a:pt x="1967996" y="1478685"/>
                  </a:lnTo>
                  <a:lnTo>
                    <a:pt x="0" y="1478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flipV="1">
            <a:off x="-3254394" y="-1448313"/>
            <a:ext cx="10228083" cy="9333126"/>
          </a:xfrm>
          <a:custGeom>
            <a:avLst/>
            <a:gdLst/>
            <a:ahLst/>
            <a:cxnLst/>
            <a:rect l="l" t="t" r="r" b="b"/>
            <a:pathLst>
              <a:path w="10228083" h="9333126">
                <a:moveTo>
                  <a:pt x="0" y="9333126"/>
                </a:moveTo>
                <a:lnTo>
                  <a:pt x="10228084" y="9333126"/>
                </a:lnTo>
                <a:lnTo>
                  <a:pt x="10228084" y="0"/>
                </a:lnTo>
                <a:lnTo>
                  <a:pt x="0" y="0"/>
                </a:lnTo>
                <a:lnTo>
                  <a:pt x="0" y="9333126"/>
                </a:lnTo>
                <a:close/>
              </a:path>
            </a:pathLst>
          </a:custGeom>
          <a:blipFill>
            <a:blip r:embed="rId3">
              <a:alphaModFix amt="36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968973" y="1028700"/>
            <a:ext cx="6290327" cy="5246028"/>
            <a:chOff x="0" y="0"/>
            <a:chExt cx="1656712" cy="138167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56712" cy="1381670"/>
            </a:xfrm>
            <a:custGeom>
              <a:avLst/>
              <a:gdLst/>
              <a:ahLst/>
              <a:cxnLst/>
              <a:rect l="l" t="t" r="r" b="b"/>
              <a:pathLst>
                <a:path w="1656712" h="1381670">
                  <a:moveTo>
                    <a:pt x="0" y="0"/>
                  </a:moveTo>
                  <a:lnTo>
                    <a:pt x="1656712" y="0"/>
                  </a:lnTo>
                  <a:lnTo>
                    <a:pt x="1656712" y="1381670"/>
                  </a:lnTo>
                  <a:lnTo>
                    <a:pt x="0" y="1381670"/>
                  </a:lnTo>
                  <a:close/>
                </a:path>
              </a:pathLst>
            </a:custGeom>
            <a:solidFill>
              <a:srgbClr val="FFFFFF">
                <a:alpha val="51765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47625"/>
              <a:ext cx="1656712" cy="13340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6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3997896">
            <a:off x="15986413" y="4975145"/>
            <a:ext cx="9094847" cy="9045238"/>
          </a:xfrm>
          <a:custGeom>
            <a:avLst/>
            <a:gdLst/>
            <a:ahLst/>
            <a:cxnLst/>
            <a:rect l="l" t="t" r="r" b="b"/>
            <a:pathLst>
              <a:path w="9094847" h="9045238">
                <a:moveTo>
                  <a:pt x="0" y="0"/>
                </a:moveTo>
                <a:lnTo>
                  <a:pt x="9094847" y="0"/>
                </a:lnTo>
                <a:lnTo>
                  <a:pt x="9094847" y="9045238"/>
                </a:lnTo>
                <a:lnTo>
                  <a:pt x="0" y="90452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7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028700" y="1028700"/>
            <a:ext cx="9618252" cy="8229600"/>
            <a:chOff x="0" y="0"/>
            <a:chExt cx="12824336" cy="10972800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12824336" cy="10972800"/>
              <a:chOff x="0" y="0"/>
              <a:chExt cx="2533202" cy="2167467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533202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2533202" h="2167467">
                    <a:moveTo>
                      <a:pt x="0" y="0"/>
                    </a:moveTo>
                    <a:lnTo>
                      <a:pt x="2533202" y="0"/>
                    </a:lnTo>
                    <a:lnTo>
                      <a:pt x="2533202" y="2167467"/>
                    </a:lnTo>
                    <a:lnTo>
                      <a:pt x="0" y="2167467"/>
                    </a:lnTo>
                    <a:close/>
                  </a:path>
                </a:pathLst>
              </a:custGeom>
              <a:solidFill>
                <a:srgbClr val="FFFFFF">
                  <a:alpha val="51765"/>
                </a:srgbClr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47625"/>
                <a:ext cx="2533202" cy="21198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60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291023" y="329486"/>
              <a:ext cx="12242291" cy="10313829"/>
            </a:xfrm>
            <a:custGeom>
              <a:avLst/>
              <a:gdLst/>
              <a:ahLst/>
              <a:cxnLst/>
              <a:rect l="l" t="t" r="r" b="b"/>
              <a:pathLst>
                <a:path w="12242291" h="10313829">
                  <a:moveTo>
                    <a:pt x="0" y="0"/>
                  </a:moveTo>
                  <a:lnTo>
                    <a:pt x="12242291" y="0"/>
                  </a:lnTo>
                  <a:lnTo>
                    <a:pt x="12242291" y="10313828"/>
                  </a:lnTo>
                  <a:lnTo>
                    <a:pt x="0" y="103138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11635702" y="1477630"/>
            <a:ext cx="4956870" cy="936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99"/>
              </a:lnSpc>
              <a:spcBef>
                <a:spcPct val="0"/>
              </a:spcBef>
            </a:pPr>
            <a:r>
              <a:rPr lang="en-US" sz="5499" b="1" dirty="0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Gitanjali Rao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315582" y="2417672"/>
            <a:ext cx="5581086" cy="3648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199"/>
              </a:lnSpc>
              <a:spcBef>
                <a:spcPct val="0"/>
              </a:spcBef>
            </a:pPr>
            <a:r>
              <a:rPr lang="en-US" sz="2999" b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Científica adolescente e inventora, Kid of the Year 2020 de TIME, conocida por sus innovaciones en pruebas de calidad del agua y detección del ciberacoso.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026583" y="6321653"/>
            <a:ext cx="6127100" cy="497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By </a:t>
            </a:r>
            <a:r>
              <a:rPr lang="en-US" sz="1400" b="1" u="sng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  <a:hlinkClick r:id="rId8" tooltip="https://commons.wikimedia.org/w/index.php?title=User:Ramachb&amp;action=edit&amp;redlink=1"/>
              </a:rPr>
              <a:t>Ramachb</a:t>
            </a:r>
            <a:r>
              <a:rPr lang="en-US" sz="1400">
                <a:solidFill>
                  <a:srgbClr val="FFFFFF"/>
                </a:solidFill>
                <a:latin typeface="Anonymous Pro"/>
                <a:ea typeface="Anonymous Pro"/>
                <a:cs typeface="Anonymous Pro"/>
                <a:sym typeface="Anonymous Pro"/>
              </a:rPr>
              <a:t> licensed under      </a:t>
            </a:r>
            <a:r>
              <a:rPr lang="en-US" sz="1400" u="sng">
                <a:solidFill>
                  <a:srgbClr val="FFFFFF"/>
                </a:solidFill>
                <a:latin typeface="Anonymous Pro"/>
                <a:ea typeface="Anonymous Pro"/>
                <a:cs typeface="Anonymous Pro"/>
                <a:sym typeface="Anonymous Pro"/>
                <a:hlinkClick r:id="rId9" tooltip="https://en.wikipedia.org/wiki/en:Creative_Commons"/>
              </a:rPr>
              <a:t>Creative Commons</a:t>
            </a:r>
            <a:r>
              <a:rPr lang="en-US" sz="1400">
                <a:solidFill>
                  <a:srgbClr val="FFFFFF"/>
                </a:solidFill>
                <a:latin typeface="Anonymous Pro"/>
                <a:ea typeface="Anonymous Pro"/>
                <a:cs typeface="Anonymous Pro"/>
                <a:sym typeface="Anonymous Pro"/>
              </a:rPr>
              <a:t> </a:t>
            </a:r>
            <a:r>
              <a:rPr lang="en-US" sz="1400" u="sng">
                <a:solidFill>
                  <a:srgbClr val="FFFFFF"/>
                </a:solidFill>
                <a:latin typeface="Anonymous Pro"/>
                <a:ea typeface="Anonymous Pro"/>
                <a:cs typeface="Anonymous Pro"/>
                <a:sym typeface="Anonymous Pro"/>
                <a:hlinkClick r:id="rId10" tooltip="https://creativecommons.org/licenses/by-sa/4.0/deed.en"/>
              </a:rPr>
              <a:t>Attribution-Share Alike 4.0 International</a:t>
            </a:r>
            <a:r>
              <a:rPr lang="en-US" sz="1400">
                <a:solidFill>
                  <a:srgbClr val="FFFFFF"/>
                </a:solidFill>
                <a:latin typeface="Anonymous Pro"/>
                <a:ea typeface="Anonymous Pro"/>
                <a:cs typeface="Anonymous Pro"/>
                <a:sym typeface="Anonymous Pro"/>
              </a:rPr>
              <a:t>, via </a:t>
            </a:r>
            <a:r>
              <a:rPr lang="en-US" sz="1400" u="sng">
                <a:solidFill>
                  <a:srgbClr val="FFFFFF"/>
                </a:solidFill>
                <a:latin typeface="Anonymous Pro"/>
                <a:ea typeface="Anonymous Pro"/>
                <a:cs typeface="Anonymous Pro"/>
                <a:sym typeface="Anonymous Pro"/>
                <a:hlinkClick r:id="rId11" tooltip="https://commons.wikimedia.org/wiki/File:Marie_Curie_in_Laboratory.jpg"/>
              </a:rPr>
              <a:t>Wikimedia Commons</a:t>
            </a:r>
            <a:r>
              <a:rPr lang="en-US" sz="1400">
                <a:solidFill>
                  <a:srgbClr val="FFFFFF"/>
                </a:solidFill>
                <a:latin typeface="Anonymous Pro"/>
                <a:ea typeface="Anonymous Pro"/>
                <a:cs typeface="Anonymous Pro"/>
                <a:sym typeface="Anonymous Pro"/>
              </a:rPr>
              <a:t>. 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5393358" y="7781087"/>
            <a:ext cx="1865942" cy="1477213"/>
            <a:chOff x="0" y="0"/>
            <a:chExt cx="2487922" cy="1969618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2487922" cy="1969618"/>
              <a:chOff x="0" y="0"/>
              <a:chExt cx="491441" cy="38906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491441" cy="389060"/>
              </a:xfrm>
              <a:custGeom>
                <a:avLst/>
                <a:gdLst/>
                <a:ahLst/>
                <a:cxnLst/>
                <a:rect l="l" t="t" r="r" b="b"/>
                <a:pathLst>
                  <a:path w="491441" h="389060">
                    <a:moveTo>
                      <a:pt x="0" y="0"/>
                    </a:moveTo>
                    <a:lnTo>
                      <a:pt x="491441" y="0"/>
                    </a:lnTo>
                    <a:lnTo>
                      <a:pt x="491441" y="389060"/>
                    </a:lnTo>
                    <a:lnTo>
                      <a:pt x="0" y="389060"/>
                    </a:lnTo>
                    <a:close/>
                  </a:path>
                </a:pathLst>
              </a:custGeom>
              <a:solidFill>
                <a:srgbClr val="FFFFFF">
                  <a:alpha val="51765"/>
                </a:srgbClr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47625"/>
                <a:ext cx="491441" cy="34143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60"/>
                  </a:lnSpc>
                </a:pPr>
                <a:endParaRPr/>
              </a:p>
            </p:txBody>
          </p:sp>
        </p:grpSp>
        <p:sp>
          <p:nvSpPr>
            <p:cNvPr id="20" name="Freeform 20"/>
            <p:cNvSpPr/>
            <p:nvPr/>
          </p:nvSpPr>
          <p:spPr>
            <a:xfrm>
              <a:off x="259963" y="245466"/>
              <a:ext cx="1967995" cy="1478685"/>
            </a:xfrm>
            <a:custGeom>
              <a:avLst/>
              <a:gdLst/>
              <a:ahLst/>
              <a:cxnLst/>
              <a:rect l="l" t="t" r="r" b="b"/>
              <a:pathLst>
                <a:path w="1967995" h="1478685">
                  <a:moveTo>
                    <a:pt x="0" y="0"/>
                  </a:moveTo>
                  <a:lnTo>
                    <a:pt x="1967996" y="0"/>
                  </a:lnTo>
                  <a:lnTo>
                    <a:pt x="1967996" y="1478685"/>
                  </a:lnTo>
                  <a:lnTo>
                    <a:pt x="0" y="1478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flipV="1">
            <a:off x="-3254394" y="-1448313"/>
            <a:ext cx="10228083" cy="9333126"/>
          </a:xfrm>
          <a:custGeom>
            <a:avLst/>
            <a:gdLst/>
            <a:ahLst/>
            <a:cxnLst/>
            <a:rect l="l" t="t" r="r" b="b"/>
            <a:pathLst>
              <a:path w="10228083" h="9333126">
                <a:moveTo>
                  <a:pt x="0" y="9333126"/>
                </a:moveTo>
                <a:lnTo>
                  <a:pt x="10228084" y="9333126"/>
                </a:lnTo>
                <a:lnTo>
                  <a:pt x="10228084" y="0"/>
                </a:lnTo>
                <a:lnTo>
                  <a:pt x="0" y="0"/>
                </a:lnTo>
                <a:lnTo>
                  <a:pt x="0" y="9333126"/>
                </a:lnTo>
                <a:close/>
              </a:path>
            </a:pathLst>
          </a:custGeom>
          <a:blipFill>
            <a:blip r:embed="rId3">
              <a:alphaModFix amt="36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7077385" y="1028700"/>
            <a:ext cx="10181915" cy="5691737"/>
            <a:chOff x="0" y="0"/>
            <a:chExt cx="2681657" cy="149905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681657" cy="1499058"/>
            </a:xfrm>
            <a:custGeom>
              <a:avLst/>
              <a:gdLst/>
              <a:ahLst/>
              <a:cxnLst/>
              <a:rect l="l" t="t" r="r" b="b"/>
              <a:pathLst>
                <a:path w="2681657" h="1499058">
                  <a:moveTo>
                    <a:pt x="0" y="0"/>
                  </a:moveTo>
                  <a:lnTo>
                    <a:pt x="2681657" y="0"/>
                  </a:lnTo>
                  <a:lnTo>
                    <a:pt x="2681657" y="1499058"/>
                  </a:lnTo>
                  <a:lnTo>
                    <a:pt x="0" y="1499058"/>
                  </a:lnTo>
                  <a:close/>
                </a:path>
              </a:pathLst>
            </a:custGeom>
            <a:solidFill>
              <a:srgbClr val="FFFFFF">
                <a:alpha val="51765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47625"/>
              <a:ext cx="2681657" cy="1451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6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3997896">
            <a:off x="15986413" y="4975145"/>
            <a:ext cx="9094847" cy="9045238"/>
          </a:xfrm>
          <a:custGeom>
            <a:avLst/>
            <a:gdLst/>
            <a:ahLst/>
            <a:cxnLst/>
            <a:rect l="l" t="t" r="r" b="b"/>
            <a:pathLst>
              <a:path w="9094847" h="9045238">
                <a:moveTo>
                  <a:pt x="0" y="0"/>
                </a:moveTo>
                <a:lnTo>
                  <a:pt x="9094847" y="0"/>
                </a:lnTo>
                <a:lnTo>
                  <a:pt x="9094847" y="9045238"/>
                </a:lnTo>
                <a:lnTo>
                  <a:pt x="0" y="90452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7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028700" y="1028700"/>
            <a:ext cx="5648845" cy="8229600"/>
            <a:chOff x="0" y="0"/>
            <a:chExt cx="7531793" cy="10972800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7531793" cy="10972800"/>
              <a:chOff x="0" y="0"/>
              <a:chExt cx="1487762" cy="2167467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487762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1487762" h="2167467">
                    <a:moveTo>
                      <a:pt x="0" y="0"/>
                    </a:moveTo>
                    <a:lnTo>
                      <a:pt x="1487762" y="0"/>
                    </a:lnTo>
                    <a:lnTo>
                      <a:pt x="1487762" y="2167467"/>
                    </a:lnTo>
                    <a:lnTo>
                      <a:pt x="0" y="2167467"/>
                    </a:lnTo>
                    <a:close/>
                  </a:path>
                </a:pathLst>
              </a:custGeom>
              <a:solidFill>
                <a:srgbClr val="FFFFFF">
                  <a:alpha val="51765"/>
                </a:srgbClr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47625"/>
                <a:ext cx="1487762" cy="21198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60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330234" y="345758"/>
              <a:ext cx="6871324" cy="10281283"/>
            </a:xfrm>
            <a:custGeom>
              <a:avLst/>
              <a:gdLst/>
              <a:ahLst/>
              <a:cxnLst/>
              <a:rect l="l" t="t" r="r" b="b"/>
              <a:pathLst>
                <a:path w="6871324" h="10281283">
                  <a:moveTo>
                    <a:pt x="0" y="0"/>
                  </a:moveTo>
                  <a:lnTo>
                    <a:pt x="6871325" y="0"/>
                  </a:lnTo>
                  <a:lnTo>
                    <a:pt x="6871325" y="10281284"/>
                  </a:lnTo>
                  <a:lnTo>
                    <a:pt x="0" y="102812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7675429" y="1235348"/>
            <a:ext cx="4956870" cy="936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99"/>
              </a:lnSpc>
              <a:spcBef>
                <a:spcPct val="0"/>
              </a:spcBef>
            </a:pPr>
            <a:r>
              <a:rPr lang="en-US" sz="5499" b="1" dirty="0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Sara Al Amiri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675429" y="2210686"/>
            <a:ext cx="8950850" cy="41719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199"/>
              </a:lnSpc>
              <a:spcBef>
                <a:spcPct val="0"/>
              </a:spcBef>
            </a:pPr>
            <a:r>
              <a:rPr lang="en-US" sz="29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Secretaria</a:t>
            </a:r>
            <a:r>
              <a:rPr lang="en-US" sz="29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de Estado de </a:t>
            </a:r>
            <a:r>
              <a:rPr lang="en-US" sz="29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Tecnología</a:t>
            </a:r>
            <a:r>
              <a:rPr lang="en-US" sz="29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</a:t>
            </a:r>
            <a:r>
              <a:rPr lang="en-US" sz="29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Avanzada</a:t>
            </a:r>
            <a:r>
              <a:rPr lang="en-US" sz="29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</a:t>
            </a:r>
            <a:r>
              <a:rPr lang="en-US" sz="29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en</a:t>
            </a:r>
            <a:r>
              <a:rPr lang="en-US" sz="29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</a:t>
            </a:r>
            <a:r>
              <a:rPr lang="en-US" sz="29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el</a:t>
            </a:r>
            <a:r>
              <a:rPr lang="en-US" sz="29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</a:t>
            </a:r>
            <a:r>
              <a:rPr lang="en-US" sz="29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Ministerio</a:t>
            </a:r>
            <a:r>
              <a:rPr lang="en-US" sz="29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de Industria y </a:t>
            </a:r>
            <a:r>
              <a:rPr lang="en-US" sz="29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Tecnología</a:t>
            </a:r>
            <a:r>
              <a:rPr lang="en-US" sz="29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</a:t>
            </a:r>
            <a:r>
              <a:rPr lang="en-US" sz="29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Avanzada</a:t>
            </a:r>
            <a:r>
              <a:rPr lang="en-US" sz="29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del </a:t>
            </a:r>
            <a:r>
              <a:rPr lang="en-US" sz="29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gobierno</a:t>
            </a:r>
            <a:r>
              <a:rPr lang="en-US" sz="29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de </a:t>
            </a:r>
            <a:r>
              <a:rPr lang="en-US" sz="29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los</a:t>
            </a:r>
            <a:r>
              <a:rPr lang="en-US" sz="29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</a:t>
            </a:r>
            <a:r>
              <a:rPr lang="en-US" sz="29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Emiratos</a:t>
            </a:r>
            <a:r>
              <a:rPr lang="en-US" sz="29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</a:t>
            </a:r>
            <a:r>
              <a:rPr lang="en-US" sz="29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Árabes</a:t>
            </a:r>
            <a:r>
              <a:rPr lang="en-US" sz="29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Unidos (EAU). </a:t>
            </a:r>
            <a:r>
              <a:rPr lang="en-US" sz="29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Actualmente</a:t>
            </a:r>
            <a:r>
              <a:rPr lang="en-US" sz="29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es </a:t>
            </a:r>
            <a:r>
              <a:rPr lang="en-US" sz="29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Ministra</a:t>
            </a:r>
            <a:r>
              <a:rPr lang="en-US" sz="29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de </a:t>
            </a:r>
            <a:r>
              <a:rPr lang="en-US" sz="29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Educación</a:t>
            </a:r>
            <a:r>
              <a:rPr lang="en-US" sz="29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, </a:t>
            </a:r>
            <a:r>
              <a:rPr lang="en-US" sz="29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Presidenta</a:t>
            </a:r>
            <a:r>
              <a:rPr lang="en-US" sz="29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de la Agencia </a:t>
            </a:r>
            <a:r>
              <a:rPr lang="en-US" sz="29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Espacial</a:t>
            </a:r>
            <a:r>
              <a:rPr lang="en-US" sz="29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de </a:t>
            </a:r>
            <a:r>
              <a:rPr lang="en-US" sz="29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los</a:t>
            </a:r>
            <a:r>
              <a:rPr lang="en-US" sz="29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EAU y </a:t>
            </a:r>
            <a:r>
              <a:rPr lang="en-US" sz="29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Directora</a:t>
            </a:r>
            <a:r>
              <a:rPr lang="en-US" sz="29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</a:t>
            </a:r>
            <a:r>
              <a:rPr lang="en-US" sz="29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Adjunta</a:t>
            </a:r>
            <a:r>
              <a:rPr lang="en-US" sz="29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del Proyecto de la Misión a Marte de </a:t>
            </a:r>
            <a:r>
              <a:rPr lang="en-US" sz="29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los</a:t>
            </a:r>
            <a:r>
              <a:rPr lang="en-US" sz="29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</a:t>
            </a:r>
            <a:r>
              <a:rPr lang="en-US" sz="29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Emiratos</a:t>
            </a:r>
            <a:r>
              <a:rPr lang="en-US" sz="29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175455" y="6759150"/>
            <a:ext cx="8792591" cy="250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By </a:t>
            </a:r>
            <a:r>
              <a:rPr lang="en-US" sz="1400" b="1" u="sng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  <a:hlinkClick r:id="rId8" tooltip="https://www.flickr.com/photos/yglvoices/48177030097/"/>
              </a:rPr>
              <a:t>Sikarin Fon Thanachaiary</a:t>
            </a:r>
            <a:r>
              <a:rPr lang="en-US" sz="1400" b="1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- Foundations World Economic Forum - licensed under </a:t>
            </a:r>
            <a:r>
              <a:rPr lang="en-US" sz="1400" b="1" u="sng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  <a:hlinkClick r:id="rId9" tooltip="https://commons.wikimedia.org/w/index.php?curid=80949483"/>
              </a:rPr>
              <a:t>CC BY 2.0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5393358" y="7781087"/>
            <a:ext cx="1865942" cy="1477213"/>
            <a:chOff x="0" y="0"/>
            <a:chExt cx="2487922" cy="1969618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2487922" cy="1969618"/>
              <a:chOff x="0" y="0"/>
              <a:chExt cx="491441" cy="38906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491441" cy="389060"/>
              </a:xfrm>
              <a:custGeom>
                <a:avLst/>
                <a:gdLst/>
                <a:ahLst/>
                <a:cxnLst/>
                <a:rect l="l" t="t" r="r" b="b"/>
                <a:pathLst>
                  <a:path w="491441" h="389060">
                    <a:moveTo>
                      <a:pt x="0" y="0"/>
                    </a:moveTo>
                    <a:lnTo>
                      <a:pt x="491441" y="0"/>
                    </a:lnTo>
                    <a:lnTo>
                      <a:pt x="491441" y="389060"/>
                    </a:lnTo>
                    <a:lnTo>
                      <a:pt x="0" y="389060"/>
                    </a:lnTo>
                    <a:close/>
                  </a:path>
                </a:pathLst>
              </a:custGeom>
              <a:solidFill>
                <a:srgbClr val="FFFFFF">
                  <a:alpha val="51765"/>
                </a:srgbClr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47625"/>
                <a:ext cx="491441" cy="34143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60"/>
                  </a:lnSpc>
                </a:pPr>
                <a:endParaRPr/>
              </a:p>
            </p:txBody>
          </p:sp>
        </p:grpSp>
        <p:sp>
          <p:nvSpPr>
            <p:cNvPr id="20" name="Freeform 20"/>
            <p:cNvSpPr/>
            <p:nvPr/>
          </p:nvSpPr>
          <p:spPr>
            <a:xfrm>
              <a:off x="259963" y="245466"/>
              <a:ext cx="1967995" cy="1478685"/>
            </a:xfrm>
            <a:custGeom>
              <a:avLst/>
              <a:gdLst/>
              <a:ahLst/>
              <a:cxnLst/>
              <a:rect l="l" t="t" r="r" b="b"/>
              <a:pathLst>
                <a:path w="1967995" h="1478685">
                  <a:moveTo>
                    <a:pt x="0" y="0"/>
                  </a:moveTo>
                  <a:lnTo>
                    <a:pt x="1967996" y="0"/>
                  </a:lnTo>
                  <a:lnTo>
                    <a:pt x="1967996" y="1478685"/>
                  </a:lnTo>
                  <a:lnTo>
                    <a:pt x="0" y="1478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536886" y="4591737"/>
            <a:ext cx="10228083" cy="9333126"/>
          </a:xfrm>
          <a:custGeom>
            <a:avLst/>
            <a:gdLst/>
            <a:ahLst/>
            <a:cxnLst/>
            <a:rect l="l" t="t" r="r" b="b"/>
            <a:pathLst>
              <a:path w="10228083" h="9333126">
                <a:moveTo>
                  <a:pt x="0" y="0"/>
                </a:moveTo>
                <a:lnTo>
                  <a:pt x="10228084" y="0"/>
                </a:lnTo>
                <a:lnTo>
                  <a:pt x="10228084" y="9333126"/>
                </a:lnTo>
                <a:lnTo>
                  <a:pt x="0" y="93331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6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740577" y="-3119118"/>
            <a:ext cx="9094847" cy="9045238"/>
          </a:xfrm>
          <a:custGeom>
            <a:avLst/>
            <a:gdLst/>
            <a:ahLst/>
            <a:cxnLst/>
            <a:rect l="l" t="t" r="r" b="b"/>
            <a:pathLst>
              <a:path w="9094847" h="9045238">
                <a:moveTo>
                  <a:pt x="0" y="0"/>
                </a:moveTo>
                <a:lnTo>
                  <a:pt x="9094846" y="0"/>
                </a:lnTo>
                <a:lnTo>
                  <a:pt x="9094846" y="9045238"/>
                </a:lnTo>
                <a:lnTo>
                  <a:pt x="0" y="90452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7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>
                <a:alpha val="51765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47625"/>
              <a:ext cx="4274726" cy="21198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6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577156" y="1403501"/>
            <a:ext cx="2346510" cy="1763088"/>
          </a:xfrm>
          <a:custGeom>
            <a:avLst/>
            <a:gdLst/>
            <a:ahLst/>
            <a:cxnLst/>
            <a:rect l="l" t="t" r="r" b="b"/>
            <a:pathLst>
              <a:path w="2346510" h="1763088">
                <a:moveTo>
                  <a:pt x="0" y="0"/>
                </a:moveTo>
                <a:lnTo>
                  <a:pt x="2346510" y="0"/>
                </a:lnTo>
                <a:lnTo>
                  <a:pt x="2346510" y="1763088"/>
                </a:lnTo>
                <a:lnTo>
                  <a:pt x="0" y="176308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164290" y="1970128"/>
            <a:ext cx="2670671" cy="629833"/>
          </a:xfrm>
          <a:custGeom>
            <a:avLst/>
            <a:gdLst/>
            <a:ahLst/>
            <a:cxnLst/>
            <a:rect l="l" t="t" r="r" b="b"/>
            <a:pathLst>
              <a:path w="2670671" h="629833">
                <a:moveTo>
                  <a:pt x="0" y="0"/>
                </a:moveTo>
                <a:lnTo>
                  <a:pt x="2670670" y="0"/>
                </a:lnTo>
                <a:lnTo>
                  <a:pt x="2670670" y="629833"/>
                </a:lnTo>
                <a:lnTo>
                  <a:pt x="0" y="62983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1268" b="-1268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819025" y="3605234"/>
            <a:ext cx="12163421" cy="3346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54"/>
              </a:lnSpc>
              <a:spcBef>
                <a:spcPct val="0"/>
              </a:spcBef>
            </a:pPr>
            <a:r>
              <a:rPr lang="en-US" sz="6253" b="1">
                <a:solidFill>
                  <a:srgbClr val="FFFFFF"/>
                </a:solidFill>
                <a:latin typeface="Lastica Bold"/>
                <a:ea typeface="Lastica Bold"/>
                <a:cs typeface="Lastica Bold"/>
                <a:sym typeface="Lastica Bold"/>
              </a:rPr>
              <a:t>¿Qué aprendemos de estas mujeres que nos inspiran?</a:t>
            </a:r>
          </a:p>
        </p:txBody>
      </p:sp>
      <p:sp>
        <p:nvSpPr>
          <p:cNvPr id="11" name="Freeform 11"/>
          <p:cNvSpPr/>
          <p:nvPr/>
        </p:nvSpPr>
        <p:spPr>
          <a:xfrm>
            <a:off x="12523298" y="4823725"/>
            <a:ext cx="4129818" cy="4114800"/>
          </a:xfrm>
          <a:custGeom>
            <a:avLst/>
            <a:gdLst/>
            <a:ahLst/>
            <a:cxnLst/>
            <a:rect l="l" t="t" r="r" b="b"/>
            <a:pathLst>
              <a:path w="4129818" h="4114800">
                <a:moveTo>
                  <a:pt x="0" y="0"/>
                </a:moveTo>
                <a:lnTo>
                  <a:pt x="4129818" y="0"/>
                </a:lnTo>
                <a:lnTo>
                  <a:pt x="41298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205042" y="4390365"/>
            <a:ext cx="10228083" cy="9333126"/>
          </a:xfrm>
          <a:custGeom>
            <a:avLst/>
            <a:gdLst/>
            <a:ahLst/>
            <a:cxnLst/>
            <a:rect l="l" t="t" r="r" b="b"/>
            <a:pathLst>
              <a:path w="10228083" h="9333126">
                <a:moveTo>
                  <a:pt x="0" y="0"/>
                </a:moveTo>
                <a:lnTo>
                  <a:pt x="10228083" y="0"/>
                </a:lnTo>
                <a:lnTo>
                  <a:pt x="10228083" y="9333126"/>
                </a:lnTo>
                <a:lnTo>
                  <a:pt x="0" y="93331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6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740577" y="-3119118"/>
            <a:ext cx="9094847" cy="9045238"/>
          </a:xfrm>
          <a:custGeom>
            <a:avLst/>
            <a:gdLst/>
            <a:ahLst/>
            <a:cxnLst/>
            <a:rect l="l" t="t" r="r" b="b"/>
            <a:pathLst>
              <a:path w="9094847" h="9045238">
                <a:moveTo>
                  <a:pt x="0" y="0"/>
                </a:moveTo>
                <a:lnTo>
                  <a:pt x="9094846" y="0"/>
                </a:lnTo>
                <a:lnTo>
                  <a:pt x="9094846" y="9045238"/>
                </a:lnTo>
                <a:lnTo>
                  <a:pt x="0" y="90452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7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>
                <a:alpha val="51765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47625"/>
              <a:ext cx="4274726" cy="21198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6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3644817" y="6682879"/>
            <a:ext cx="2837554" cy="2132042"/>
          </a:xfrm>
          <a:custGeom>
            <a:avLst/>
            <a:gdLst/>
            <a:ahLst/>
            <a:cxnLst/>
            <a:rect l="l" t="t" r="r" b="b"/>
            <a:pathLst>
              <a:path w="2837554" h="2132042">
                <a:moveTo>
                  <a:pt x="0" y="0"/>
                </a:moveTo>
                <a:lnTo>
                  <a:pt x="2837554" y="0"/>
                </a:lnTo>
                <a:lnTo>
                  <a:pt x="2837554" y="2132042"/>
                </a:lnTo>
                <a:lnTo>
                  <a:pt x="0" y="213204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18473" y="8124122"/>
            <a:ext cx="3098913" cy="690799"/>
          </a:xfrm>
          <a:custGeom>
            <a:avLst/>
            <a:gdLst/>
            <a:ahLst/>
            <a:cxnLst/>
            <a:rect l="l" t="t" r="r" b="b"/>
            <a:pathLst>
              <a:path w="3098913" h="690799">
                <a:moveTo>
                  <a:pt x="0" y="0"/>
                </a:moveTo>
                <a:lnTo>
                  <a:pt x="3098913" y="0"/>
                </a:lnTo>
                <a:lnTo>
                  <a:pt x="3098913" y="690799"/>
                </a:lnTo>
                <a:lnTo>
                  <a:pt x="0" y="69079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4239" b="-4239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257498" y="2291445"/>
            <a:ext cx="13773004" cy="2098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5586"/>
              </a:lnSpc>
              <a:spcBef>
                <a:spcPct val="0"/>
              </a:spcBef>
            </a:pPr>
            <a:r>
              <a:rPr lang="en-US" sz="3990" b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En las siguientes diapositivas, verá imágenes de algunas mujeres increíbles: a algunas las reconocerá y a otras no.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257498" y="5164921"/>
            <a:ext cx="9141287" cy="2098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5586"/>
              </a:lnSpc>
              <a:spcBef>
                <a:spcPct val="0"/>
              </a:spcBef>
            </a:pPr>
            <a:r>
              <a:rPr lang="en-US" sz="3990" b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¡Levanta la mano si sabes quiénes son! Veamos cuántas puedes acertar...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536886" y="4591737"/>
            <a:ext cx="10228083" cy="9333126"/>
          </a:xfrm>
          <a:custGeom>
            <a:avLst/>
            <a:gdLst/>
            <a:ahLst/>
            <a:cxnLst/>
            <a:rect l="l" t="t" r="r" b="b"/>
            <a:pathLst>
              <a:path w="10228083" h="9333126">
                <a:moveTo>
                  <a:pt x="0" y="0"/>
                </a:moveTo>
                <a:lnTo>
                  <a:pt x="10228084" y="0"/>
                </a:lnTo>
                <a:lnTo>
                  <a:pt x="10228084" y="9333126"/>
                </a:lnTo>
                <a:lnTo>
                  <a:pt x="0" y="93331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6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740577" y="-3119118"/>
            <a:ext cx="9094847" cy="9045238"/>
          </a:xfrm>
          <a:custGeom>
            <a:avLst/>
            <a:gdLst/>
            <a:ahLst/>
            <a:cxnLst/>
            <a:rect l="l" t="t" r="r" b="b"/>
            <a:pathLst>
              <a:path w="9094847" h="9045238">
                <a:moveTo>
                  <a:pt x="0" y="0"/>
                </a:moveTo>
                <a:lnTo>
                  <a:pt x="9094846" y="0"/>
                </a:lnTo>
                <a:lnTo>
                  <a:pt x="9094846" y="9045238"/>
                </a:lnTo>
                <a:lnTo>
                  <a:pt x="0" y="90452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7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>
                <a:alpha val="51765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47625"/>
              <a:ext cx="4274726" cy="21198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6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577156" y="1403501"/>
            <a:ext cx="2346510" cy="1763088"/>
          </a:xfrm>
          <a:custGeom>
            <a:avLst/>
            <a:gdLst/>
            <a:ahLst/>
            <a:cxnLst/>
            <a:rect l="l" t="t" r="r" b="b"/>
            <a:pathLst>
              <a:path w="2346510" h="1763088">
                <a:moveTo>
                  <a:pt x="0" y="0"/>
                </a:moveTo>
                <a:lnTo>
                  <a:pt x="2346510" y="0"/>
                </a:lnTo>
                <a:lnTo>
                  <a:pt x="2346510" y="1763088"/>
                </a:lnTo>
                <a:lnTo>
                  <a:pt x="0" y="176308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164290" y="1970128"/>
            <a:ext cx="2670671" cy="629833"/>
          </a:xfrm>
          <a:custGeom>
            <a:avLst/>
            <a:gdLst/>
            <a:ahLst/>
            <a:cxnLst/>
            <a:rect l="l" t="t" r="r" b="b"/>
            <a:pathLst>
              <a:path w="2670671" h="629833">
                <a:moveTo>
                  <a:pt x="0" y="0"/>
                </a:moveTo>
                <a:lnTo>
                  <a:pt x="2670670" y="0"/>
                </a:lnTo>
                <a:lnTo>
                  <a:pt x="2670670" y="629833"/>
                </a:lnTo>
                <a:lnTo>
                  <a:pt x="0" y="62983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1268" b="-1268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05522" y="5745399"/>
            <a:ext cx="3855123" cy="4637742"/>
          </a:xfrm>
          <a:custGeom>
            <a:avLst/>
            <a:gdLst/>
            <a:ahLst/>
            <a:cxnLst/>
            <a:rect l="l" t="t" r="r" b="b"/>
            <a:pathLst>
              <a:path w="3855123" h="4637742">
                <a:moveTo>
                  <a:pt x="0" y="0"/>
                </a:moveTo>
                <a:lnTo>
                  <a:pt x="3855122" y="0"/>
                </a:lnTo>
                <a:lnTo>
                  <a:pt x="3855122" y="4637742"/>
                </a:lnTo>
                <a:lnTo>
                  <a:pt x="0" y="463774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037257" y="3750044"/>
            <a:ext cx="14213487" cy="2159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339"/>
              </a:lnSpc>
              <a:spcBef>
                <a:spcPct val="0"/>
              </a:spcBef>
            </a:pPr>
            <a:r>
              <a:rPr lang="en-US" sz="3099" b="1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El mundo está lleno de mujeres increíbles en todos los campos, desde el espectáculo a la ciencia. Ya sean cantantes o científicas, todas rompieron barreras para convertirse en quienes son hoy.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164839" y="6284459"/>
            <a:ext cx="11085904" cy="2076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4199"/>
              </a:lnSpc>
              <a:spcBef>
                <a:spcPct val="0"/>
              </a:spcBef>
            </a:pPr>
            <a:r>
              <a:rPr lang="en-US" sz="2999" b="1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Puede que las carreras STEM no siempre sean el centro de atención, pero pueden cambiar el mundo. Tengámoslo en cuenta mientras exploramos cómo STEM puede dar forma a tu futuro.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flipV="1">
            <a:off x="-3254394" y="-1448313"/>
            <a:ext cx="10228083" cy="9333126"/>
          </a:xfrm>
          <a:custGeom>
            <a:avLst/>
            <a:gdLst/>
            <a:ahLst/>
            <a:cxnLst/>
            <a:rect l="l" t="t" r="r" b="b"/>
            <a:pathLst>
              <a:path w="10228083" h="9333126">
                <a:moveTo>
                  <a:pt x="0" y="9333126"/>
                </a:moveTo>
                <a:lnTo>
                  <a:pt x="10228084" y="9333126"/>
                </a:lnTo>
                <a:lnTo>
                  <a:pt x="10228084" y="0"/>
                </a:lnTo>
                <a:lnTo>
                  <a:pt x="0" y="0"/>
                </a:lnTo>
                <a:lnTo>
                  <a:pt x="0" y="9333126"/>
                </a:lnTo>
                <a:close/>
              </a:path>
            </a:pathLst>
          </a:custGeom>
          <a:blipFill>
            <a:blip r:embed="rId3">
              <a:alphaModFix amt="36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8163856" y="781015"/>
            <a:ext cx="9459301" cy="4358374"/>
            <a:chOff x="0" y="0"/>
            <a:chExt cx="2491339" cy="114788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91339" cy="1147885"/>
            </a:xfrm>
            <a:custGeom>
              <a:avLst/>
              <a:gdLst/>
              <a:ahLst/>
              <a:cxnLst/>
              <a:rect l="l" t="t" r="r" b="b"/>
              <a:pathLst>
                <a:path w="2491339" h="1147885">
                  <a:moveTo>
                    <a:pt x="0" y="0"/>
                  </a:moveTo>
                  <a:lnTo>
                    <a:pt x="2491339" y="0"/>
                  </a:lnTo>
                  <a:lnTo>
                    <a:pt x="2491339" y="1147885"/>
                  </a:lnTo>
                  <a:lnTo>
                    <a:pt x="0" y="1147885"/>
                  </a:lnTo>
                  <a:close/>
                </a:path>
              </a:pathLst>
            </a:custGeom>
            <a:solidFill>
              <a:srgbClr val="FFFFFF">
                <a:alpha val="51765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47625"/>
              <a:ext cx="2491339" cy="11002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6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3997896">
            <a:off x="15986413" y="4975145"/>
            <a:ext cx="9094847" cy="9045238"/>
          </a:xfrm>
          <a:custGeom>
            <a:avLst/>
            <a:gdLst/>
            <a:ahLst/>
            <a:cxnLst/>
            <a:rect l="l" t="t" r="r" b="b"/>
            <a:pathLst>
              <a:path w="9094847" h="9045238">
                <a:moveTo>
                  <a:pt x="0" y="0"/>
                </a:moveTo>
                <a:lnTo>
                  <a:pt x="9094847" y="0"/>
                </a:lnTo>
                <a:lnTo>
                  <a:pt x="9094847" y="9045238"/>
                </a:lnTo>
                <a:lnTo>
                  <a:pt x="0" y="90452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7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292403" y="781015"/>
            <a:ext cx="6255506" cy="8716749"/>
            <a:chOff x="0" y="0"/>
            <a:chExt cx="8340674" cy="11622332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8340674" cy="11622332"/>
              <a:chOff x="0" y="0"/>
              <a:chExt cx="1599404" cy="2228693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599404" cy="2228693"/>
              </a:xfrm>
              <a:custGeom>
                <a:avLst/>
                <a:gdLst/>
                <a:ahLst/>
                <a:cxnLst/>
                <a:rect l="l" t="t" r="r" b="b"/>
                <a:pathLst>
                  <a:path w="1599404" h="2228693">
                    <a:moveTo>
                      <a:pt x="0" y="0"/>
                    </a:moveTo>
                    <a:lnTo>
                      <a:pt x="1599404" y="0"/>
                    </a:lnTo>
                    <a:lnTo>
                      <a:pt x="1599404" y="2228693"/>
                    </a:lnTo>
                    <a:lnTo>
                      <a:pt x="0" y="2228693"/>
                    </a:lnTo>
                    <a:close/>
                  </a:path>
                </a:pathLst>
              </a:custGeom>
              <a:solidFill>
                <a:srgbClr val="FFFFFF">
                  <a:alpha val="51765"/>
                </a:srgbClr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47625"/>
                <a:ext cx="1599404" cy="2181068"/>
              </a:xfrm>
              <a:prstGeom prst="rect">
                <a:avLst/>
              </a:prstGeom>
            </p:spPr>
            <p:txBody>
              <a:bodyPr lIns="52329" tIns="52329" rIns="52329" bIns="52329" rtlCol="0" anchor="ctr"/>
              <a:lstStyle/>
              <a:p>
                <a:pPr algn="ctr">
                  <a:lnSpc>
                    <a:spcPts val="2260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396377" y="463511"/>
              <a:ext cx="7547921" cy="10706271"/>
            </a:xfrm>
            <a:custGeom>
              <a:avLst/>
              <a:gdLst/>
              <a:ahLst/>
              <a:cxnLst/>
              <a:rect l="l" t="t" r="r" b="b"/>
              <a:pathLst>
                <a:path w="7547921" h="10706271">
                  <a:moveTo>
                    <a:pt x="0" y="0"/>
                  </a:moveTo>
                  <a:lnTo>
                    <a:pt x="7547921" y="0"/>
                  </a:lnTo>
                  <a:lnTo>
                    <a:pt x="7547921" y="10706271"/>
                  </a:lnTo>
                  <a:lnTo>
                    <a:pt x="0" y="107062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8825150" y="1123580"/>
            <a:ext cx="5997466" cy="936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99"/>
              </a:lnSpc>
              <a:spcBef>
                <a:spcPct val="0"/>
              </a:spcBef>
            </a:pPr>
            <a:r>
              <a:rPr lang="en-US" sz="5499" b="1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Billie Eilish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825150" y="2336073"/>
            <a:ext cx="8136713" cy="2094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5640"/>
              </a:lnSpc>
              <a:spcBef>
                <a:spcPct val="0"/>
              </a:spcBef>
            </a:pPr>
            <a:r>
              <a:rPr lang="en-US" sz="4029" b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La cantante, conocida por éxitos como "Bad Guy" y "Happier Than Ever".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292650" y="5202108"/>
            <a:ext cx="9201713" cy="250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1959"/>
              </a:lnSpc>
              <a:spcBef>
                <a:spcPct val="0"/>
              </a:spcBef>
            </a:pPr>
            <a:r>
              <a:rPr lang="en-US" sz="1399" dirty="0">
                <a:solidFill>
                  <a:srgbClr val="FFFFFF"/>
                </a:solidFill>
                <a:latin typeface="Anonymous Pro"/>
                <a:ea typeface="Anonymous Pro"/>
                <a:cs typeface="Anonymous Pro"/>
                <a:sym typeface="Anonymous Pro"/>
              </a:rPr>
              <a:t>By </a:t>
            </a:r>
            <a:r>
              <a:rPr lang="en-US" sz="1399" b="1" u="sng" dirty="0" err="1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  <a:hlinkClick r:id="rId8" tooltip="https://www.flickr.com/people/69880995@N04"/>
              </a:rPr>
              <a:t>Raph_PH</a:t>
            </a:r>
            <a:r>
              <a:rPr lang="en-US" sz="1399" dirty="0">
                <a:solidFill>
                  <a:srgbClr val="FFFFFF"/>
                </a:solidFill>
                <a:latin typeface="Anonymous Pro"/>
                <a:ea typeface="Anonymous Pro"/>
                <a:cs typeface="Anonymous Pro"/>
                <a:sym typeface="Anonymous Pro"/>
              </a:rPr>
              <a:t>, licensed under </a:t>
            </a:r>
            <a:r>
              <a:rPr lang="en-US" sz="1399" u="sng" dirty="0">
                <a:solidFill>
                  <a:srgbClr val="FFFFFF"/>
                </a:solidFill>
                <a:latin typeface="Anonymous Pro"/>
                <a:ea typeface="Anonymous Pro"/>
                <a:cs typeface="Anonymous Pro"/>
                <a:sym typeface="Anonymous Pro"/>
                <a:hlinkClick r:id="rId9" tooltip="https://en.wikipedia.org/wiki/en:Creative_Commons"/>
              </a:rPr>
              <a:t>Creative Commons</a:t>
            </a:r>
            <a:r>
              <a:rPr lang="en-US" sz="1399" dirty="0">
                <a:solidFill>
                  <a:srgbClr val="FFFFFF"/>
                </a:solidFill>
                <a:latin typeface="Anonymous Pro"/>
                <a:ea typeface="Anonymous Pro"/>
                <a:cs typeface="Anonymous Pro"/>
                <a:sym typeface="Anonymous Pro"/>
              </a:rPr>
              <a:t> </a:t>
            </a:r>
            <a:r>
              <a:rPr lang="en-US" sz="1399" u="sng" dirty="0">
                <a:solidFill>
                  <a:srgbClr val="FFFFFF"/>
                </a:solidFill>
                <a:latin typeface="Anonymous Pro"/>
                <a:ea typeface="Anonymous Pro"/>
                <a:cs typeface="Anonymous Pro"/>
                <a:sym typeface="Anonymous Pro"/>
                <a:hlinkClick r:id="rId10" tooltip="https://creativecommons.org/licenses/by/2.0/deed.en"/>
              </a:rPr>
              <a:t>Attribution 2.0 Generic</a:t>
            </a:r>
            <a:r>
              <a:rPr lang="en-US" sz="1399" dirty="0">
                <a:solidFill>
                  <a:srgbClr val="FFFFFF"/>
                </a:solidFill>
                <a:latin typeface="Anonymous Pro"/>
                <a:ea typeface="Anonymous Pro"/>
                <a:cs typeface="Anonymous Pro"/>
                <a:sym typeface="Anonymous Pro"/>
              </a:rPr>
              <a:t>, via </a:t>
            </a:r>
            <a:r>
              <a:rPr lang="en-US" sz="1399" u="sng" dirty="0">
                <a:solidFill>
                  <a:srgbClr val="FFFFFF"/>
                </a:solidFill>
                <a:latin typeface="Anonymous Pro"/>
                <a:ea typeface="Anonymous Pro"/>
                <a:cs typeface="Anonymous Pro"/>
                <a:sym typeface="Anonymous Pro"/>
                <a:hlinkClick r:id="rId11" tooltip="https://commons.wikimedia.org/wiki/File:Marie_Curie_in_Laboratory.jpg"/>
              </a:rPr>
              <a:t>Wikimedia Commons</a:t>
            </a:r>
            <a:r>
              <a:rPr lang="en-US" sz="1399" dirty="0">
                <a:solidFill>
                  <a:srgbClr val="FFFFFF"/>
                </a:solidFill>
                <a:latin typeface="Anonymous Pro"/>
                <a:ea typeface="Anonymous Pro"/>
                <a:cs typeface="Anonymous Pro"/>
                <a:sym typeface="Anonymous Pro"/>
              </a:rPr>
              <a:t>. 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5757216" y="8020551"/>
            <a:ext cx="1865942" cy="1477213"/>
            <a:chOff x="0" y="0"/>
            <a:chExt cx="2487922" cy="1969618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2487922" cy="1969618"/>
              <a:chOff x="0" y="0"/>
              <a:chExt cx="491441" cy="38906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491441" cy="389060"/>
              </a:xfrm>
              <a:custGeom>
                <a:avLst/>
                <a:gdLst/>
                <a:ahLst/>
                <a:cxnLst/>
                <a:rect l="l" t="t" r="r" b="b"/>
                <a:pathLst>
                  <a:path w="491441" h="389060">
                    <a:moveTo>
                      <a:pt x="0" y="0"/>
                    </a:moveTo>
                    <a:lnTo>
                      <a:pt x="491441" y="0"/>
                    </a:lnTo>
                    <a:lnTo>
                      <a:pt x="491441" y="389060"/>
                    </a:lnTo>
                    <a:lnTo>
                      <a:pt x="0" y="389060"/>
                    </a:lnTo>
                    <a:close/>
                  </a:path>
                </a:pathLst>
              </a:custGeom>
              <a:solidFill>
                <a:srgbClr val="FFFFFF">
                  <a:alpha val="51765"/>
                </a:srgbClr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47625"/>
                <a:ext cx="491441" cy="34143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60"/>
                  </a:lnSpc>
                </a:pPr>
                <a:endParaRPr/>
              </a:p>
            </p:txBody>
          </p:sp>
        </p:grpSp>
        <p:sp>
          <p:nvSpPr>
            <p:cNvPr id="20" name="Freeform 20"/>
            <p:cNvSpPr/>
            <p:nvPr/>
          </p:nvSpPr>
          <p:spPr>
            <a:xfrm>
              <a:off x="259963" y="245466"/>
              <a:ext cx="1967995" cy="1478685"/>
            </a:xfrm>
            <a:custGeom>
              <a:avLst/>
              <a:gdLst/>
              <a:ahLst/>
              <a:cxnLst/>
              <a:rect l="l" t="t" r="r" b="b"/>
              <a:pathLst>
                <a:path w="1967995" h="1478685">
                  <a:moveTo>
                    <a:pt x="0" y="0"/>
                  </a:moveTo>
                  <a:lnTo>
                    <a:pt x="1967996" y="0"/>
                  </a:lnTo>
                  <a:lnTo>
                    <a:pt x="1967996" y="1478685"/>
                  </a:lnTo>
                  <a:lnTo>
                    <a:pt x="0" y="1478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flipV="1">
            <a:off x="-3254394" y="-1448313"/>
            <a:ext cx="10228083" cy="9333126"/>
          </a:xfrm>
          <a:custGeom>
            <a:avLst/>
            <a:gdLst/>
            <a:ahLst/>
            <a:cxnLst/>
            <a:rect l="l" t="t" r="r" b="b"/>
            <a:pathLst>
              <a:path w="10228083" h="9333126">
                <a:moveTo>
                  <a:pt x="0" y="9333126"/>
                </a:moveTo>
                <a:lnTo>
                  <a:pt x="10228084" y="9333126"/>
                </a:lnTo>
                <a:lnTo>
                  <a:pt x="10228084" y="0"/>
                </a:lnTo>
                <a:lnTo>
                  <a:pt x="0" y="0"/>
                </a:lnTo>
                <a:lnTo>
                  <a:pt x="0" y="9333126"/>
                </a:lnTo>
                <a:close/>
              </a:path>
            </a:pathLst>
          </a:custGeom>
          <a:blipFill>
            <a:blip r:embed="rId3">
              <a:alphaModFix amt="36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7149847" y="1028700"/>
            <a:ext cx="10109453" cy="4114800"/>
            <a:chOff x="0" y="0"/>
            <a:chExt cx="2662572" cy="10837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662572" cy="1083733"/>
            </a:xfrm>
            <a:custGeom>
              <a:avLst/>
              <a:gdLst/>
              <a:ahLst/>
              <a:cxnLst/>
              <a:rect l="l" t="t" r="r" b="b"/>
              <a:pathLst>
                <a:path w="2662572" h="1083733">
                  <a:moveTo>
                    <a:pt x="0" y="0"/>
                  </a:moveTo>
                  <a:lnTo>
                    <a:pt x="2662572" y="0"/>
                  </a:lnTo>
                  <a:lnTo>
                    <a:pt x="2662572" y="1083733"/>
                  </a:lnTo>
                  <a:lnTo>
                    <a:pt x="0" y="1083733"/>
                  </a:lnTo>
                  <a:close/>
                </a:path>
              </a:pathLst>
            </a:custGeom>
            <a:solidFill>
              <a:srgbClr val="FFFFFF">
                <a:alpha val="51765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47625"/>
              <a:ext cx="2662572" cy="10361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6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3997896">
            <a:off x="15986413" y="4975145"/>
            <a:ext cx="9094847" cy="9045238"/>
          </a:xfrm>
          <a:custGeom>
            <a:avLst/>
            <a:gdLst/>
            <a:ahLst/>
            <a:cxnLst/>
            <a:rect l="l" t="t" r="r" b="b"/>
            <a:pathLst>
              <a:path w="9094847" h="9045238">
                <a:moveTo>
                  <a:pt x="0" y="0"/>
                </a:moveTo>
                <a:lnTo>
                  <a:pt x="9094847" y="0"/>
                </a:lnTo>
                <a:lnTo>
                  <a:pt x="9094847" y="9045238"/>
                </a:lnTo>
                <a:lnTo>
                  <a:pt x="0" y="90452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7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028700" y="1028700"/>
            <a:ext cx="5602644" cy="8229600"/>
            <a:chOff x="0" y="0"/>
            <a:chExt cx="7470191" cy="10972800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7470191" cy="10972800"/>
              <a:chOff x="0" y="0"/>
              <a:chExt cx="1475593" cy="2167467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475593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1475593" h="2167467">
                    <a:moveTo>
                      <a:pt x="0" y="0"/>
                    </a:moveTo>
                    <a:lnTo>
                      <a:pt x="1475593" y="0"/>
                    </a:lnTo>
                    <a:lnTo>
                      <a:pt x="1475593" y="2167467"/>
                    </a:lnTo>
                    <a:lnTo>
                      <a:pt x="0" y="2167467"/>
                    </a:lnTo>
                    <a:close/>
                  </a:path>
                </a:pathLst>
              </a:custGeom>
              <a:solidFill>
                <a:srgbClr val="FFFFFF">
                  <a:alpha val="51765"/>
                </a:srgbClr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47625"/>
                <a:ext cx="1475593" cy="21198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60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224719" y="272970"/>
              <a:ext cx="7020753" cy="10426860"/>
            </a:xfrm>
            <a:custGeom>
              <a:avLst/>
              <a:gdLst/>
              <a:ahLst/>
              <a:cxnLst/>
              <a:rect l="l" t="t" r="r" b="b"/>
              <a:pathLst>
                <a:path w="7020753" h="10426860">
                  <a:moveTo>
                    <a:pt x="0" y="0"/>
                  </a:moveTo>
                  <a:lnTo>
                    <a:pt x="7020753" y="0"/>
                  </a:lnTo>
                  <a:lnTo>
                    <a:pt x="7020753" y="10426860"/>
                  </a:lnTo>
                  <a:lnTo>
                    <a:pt x="0" y="104268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7728902" y="1328264"/>
            <a:ext cx="4469739" cy="936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99"/>
              </a:lnSpc>
              <a:spcBef>
                <a:spcPct val="0"/>
              </a:spcBef>
            </a:pPr>
            <a:r>
              <a:rPr lang="en-US" sz="5499" b="1" dirty="0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Fei-Fei Li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728902" y="2383627"/>
            <a:ext cx="8683588" cy="2454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899"/>
              </a:lnSpc>
              <a:spcBef>
                <a:spcPct val="0"/>
              </a:spcBef>
            </a:pPr>
            <a:r>
              <a:rPr lang="en-US" sz="34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Pionera</a:t>
            </a:r>
            <a:r>
              <a:rPr lang="en-US" sz="34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de la IA e </a:t>
            </a:r>
            <a:r>
              <a:rPr lang="en-US" sz="34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informática</a:t>
            </a:r>
            <a:r>
              <a:rPr lang="en-US" sz="34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, </a:t>
            </a:r>
            <a:r>
              <a:rPr lang="en-US" sz="34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conocida</a:t>
            </a:r>
            <a:r>
              <a:rPr lang="en-US" sz="34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</a:t>
            </a:r>
            <a:r>
              <a:rPr lang="en-US" sz="34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por</a:t>
            </a:r>
            <a:r>
              <a:rPr lang="en-US" sz="34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sus </a:t>
            </a:r>
            <a:r>
              <a:rPr lang="en-US" sz="34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trabajos</a:t>
            </a:r>
            <a:r>
              <a:rPr lang="en-US" sz="34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</a:t>
            </a:r>
            <a:r>
              <a:rPr lang="en-US" sz="34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en</a:t>
            </a:r>
            <a:r>
              <a:rPr lang="en-US" sz="34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</a:t>
            </a:r>
            <a:r>
              <a:rPr lang="en-US" sz="34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inteligencia</a:t>
            </a:r>
            <a:r>
              <a:rPr lang="en-US" sz="34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artificial y </a:t>
            </a:r>
            <a:r>
              <a:rPr lang="en-US" sz="34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visión</a:t>
            </a:r>
            <a:r>
              <a:rPr lang="en-US" sz="34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</a:t>
            </a:r>
            <a:r>
              <a:rPr lang="en-US" sz="34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informática</a:t>
            </a:r>
            <a:r>
              <a:rPr lang="en-US" sz="34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211581" y="5177299"/>
            <a:ext cx="9668496" cy="250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By </a:t>
            </a:r>
            <a:r>
              <a:rPr lang="en-US" sz="1400" b="1" u="sng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  <a:hlinkClick r:id="rId8" tooltip="https://www.flickr.com/people/itupictures/"/>
              </a:rPr>
              <a:t>ITU Pictures</a:t>
            </a:r>
            <a:r>
              <a:rPr lang="en-US" sz="1400">
                <a:solidFill>
                  <a:srgbClr val="FFFFFF"/>
                </a:solidFill>
                <a:latin typeface="Anonymous Pro"/>
                <a:ea typeface="Anonymous Pro"/>
                <a:cs typeface="Anonymous Pro"/>
                <a:sym typeface="Anonymous Pro"/>
              </a:rPr>
              <a:t>, licensed under    </a:t>
            </a:r>
            <a:r>
              <a:rPr lang="en-US" sz="1400" u="sng">
                <a:solidFill>
                  <a:srgbClr val="FFFFFF"/>
                </a:solidFill>
                <a:latin typeface="Anonymous Pro"/>
                <a:ea typeface="Anonymous Pro"/>
                <a:cs typeface="Anonymous Pro"/>
                <a:sym typeface="Anonymous Pro"/>
                <a:hlinkClick r:id="rId9" tooltip="https://en.wikipedia.org/wiki/en:Creative_Commons"/>
              </a:rPr>
              <a:t>Creative Commons</a:t>
            </a:r>
            <a:r>
              <a:rPr lang="en-US" sz="1400">
                <a:solidFill>
                  <a:srgbClr val="FFFFFF"/>
                </a:solidFill>
                <a:latin typeface="Anonymous Pro"/>
                <a:ea typeface="Anonymous Pro"/>
                <a:cs typeface="Anonymous Pro"/>
                <a:sym typeface="Anonymous Pro"/>
              </a:rPr>
              <a:t> </a:t>
            </a:r>
            <a:r>
              <a:rPr lang="en-US" sz="1400" u="sng">
                <a:solidFill>
                  <a:srgbClr val="FFFFFF"/>
                </a:solidFill>
                <a:latin typeface="Anonymous Pro"/>
                <a:ea typeface="Anonymous Pro"/>
                <a:cs typeface="Anonymous Pro"/>
                <a:sym typeface="Anonymous Pro"/>
                <a:hlinkClick r:id="rId10" tooltip="https://creativecommons.org/licenses/by/2.0/deed.en"/>
              </a:rPr>
              <a:t>Attribution 2.0 Generic</a:t>
            </a:r>
            <a:r>
              <a:rPr lang="en-US" sz="1400">
                <a:solidFill>
                  <a:srgbClr val="FFFFFF"/>
                </a:solidFill>
                <a:latin typeface="Anonymous Pro"/>
                <a:ea typeface="Anonymous Pro"/>
                <a:cs typeface="Anonymous Pro"/>
                <a:sym typeface="Anonymous Pro"/>
              </a:rPr>
              <a:t>, via </a:t>
            </a:r>
            <a:r>
              <a:rPr lang="en-US" sz="1400" u="sng">
                <a:solidFill>
                  <a:srgbClr val="FFFFFF"/>
                </a:solidFill>
                <a:latin typeface="Anonymous Pro"/>
                <a:ea typeface="Anonymous Pro"/>
                <a:cs typeface="Anonymous Pro"/>
                <a:sym typeface="Anonymous Pro"/>
                <a:hlinkClick r:id="rId11" tooltip="https://commons.wikimedia.org/wiki/File:Marie_Curie_in_Laboratory.jpg"/>
              </a:rPr>
              <a:t>Wikimedia Commons</a:t>
            </a:r>
            <a:r>
              <a:rPr lang="en-US" sz="1400">
                <a:solidFill>
                  <a:srgbClr val="FFFFFF"/>
                </a:solidFill>
                <a:latin typeface="Anonymous Pro"/>
                <a:ea typeface="Anonymous Pro"/>
                <a:cs typeface="Anonymous Pro"/>
                <a:sym typeface="Anonymous Pro"/>
              </a:rPr>
              <a:t>. 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5393358" y="7781087"/>
            <a:ext cx="1865942" cy="1477213"/>
            <a:chOff x="0" y="0"/>
            <a:chExt cx="2487922" cy="1969618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2487922" cy="1969618"/>
              <a:chOff x="0" y="0"/>
              <a:chExt cx="491441" cy="38906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491441" cy="389060"/>
              </a:xfrm>
              <a:custGeom>
                <a:avLst/>
                <a:gdLst/>
                <a:ahLst/>
                <a:cxnLst/>
                <a:rect l="l" t="t" r="r" b="b"/>
                <a:pathLst>
                  <a:path w="491441" h="389060">
                    <a:moveTo>
                      <a:pt x="0" y="0"/>
                    </a:moveTo>
                    <a:lnTo>
                      <a:pt x="491441" y="0"/>
                    </a:lnTo>
                    <a:lnTo>
                      <a:pt x="491441" y="389060"/>
                    </a:lnTo>
                    <a:lnTo>
                      <a:pt x="0" y="389060"/>
                    </a:lnTo>
                    <a:close/>
                  </a:path>
                </a:pathLst>
              </a:custGeom>
              <a:solidFill>
                <a:srgbClr val="FFFFFF">
                  <a:alpha val="51765"/>
                </a:srgbClr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47625"/>
                <a:ext cx="491441" cy="34143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60"/>
                  </a:lnSpc>
                </a:pPr>
                <a:endParaRPr/>
              </a:p>
            </p:txBody>
          </p:sp>
        </p:grpSp>
        <p:sp>
          <p:nvSpPr>
            <p:cNvPr id="20" name="Freeform 20"/>
            <p:cNvSpPr/>
            <p:nvPr/>
          </p:nvSpPr>
          <p:spPr>
            <a:xfrm>
              <a:off x="259963" y="245466"/>
              <a:ext cx="1967995" cy="1478685"/>
            </a:xfrm>
            <a:custGeom>
              <a:avLst/>
              <a:gdLst/>
              <a:ahLst/>
              <a:cxnLst/>
              <a:rect l="l" t="t" r="r" b="b"/>
              <a:pathLst>
                <a:path w="1967995" h="1478685">
                  <a:moveTo>
                    <a:pt x="0" y="0"/>
                  </a:moveTo>
                  <a:lnTo>
                    <a:pt x="1967996" y="0"/>
                  </a:lnTo>
                  <a:lnTo>
                    <a:pt x="1967996" y="1478685"/>
                  </a:lnTo>
                  <a:lnTo>
                    <a:pt x="0" y="1478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flipV="1">
            <a:off x="-3254394" y="-1448313"/>
            <a:ext cx="10228083" cy="9333126"/>
          </a:xfrm>
          <a:custGeom>
            <a:avLst/>
            <a:gdLst/>
            <a:ahLst/>
            <a:cxnLst/>
            <a:rect l="l" t="t" r="r" b="b"/>
            <a:pathLst>
              <a:path w="10228083" h="9333126">
                <a:moveTo>
                  <a:pt x="0" y="9333126"/>
                </a:moveTo>
                <a:lnTo>
                  <a:pt x="10228084" y="9333126"/>
                </a:lnTo>
                <a:lnTo>
                  <a:pt x="10228084" y="0"/>
                </a:lnTo>
                <a:lnTo>
                  <a:pt x="0" y="0"/>
                </a:lnTo>
                <a:lnTo>
                  <a:pt x="0" y="9333126"/>
                </a:lnTo>
                <a:close/>
              </a:path>
            </a:pathLst>
          </a:custGeom>
          <a:blipFill>
            <a:blip r:embed="rId3">
              <a:alphaModFix amt="36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8336747" y="1028700"/>
            <a:ext cx="8875381" cy="4448241"/>
            <a:chOff x="0" y="0"/>
            <a:chExt cx="2337549" cy="117155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37549" cy="1171553"/>
            </a:xfrm>
            <a:custGeom>
              <a:avLst/>
              <a:gdLst/>
              <a:ahLst/>
              <a:cxnLst/>
              <a:rect l="l" t="t" r="r" b="b"/>
              <a:pathLst>
                <a:path w="2337549" h="1171553">
                  <a:moveTo>
                    <a:pt x="0" y="0"/>
                  </a:moveTo>
                  <a:lnTo>
                    <a:pt x="2337549" y="0"/>
                  </a:lnTo>
                  <a:lnTo>
                    <a:pt x="2337549" y="1171553"/>
                  </a:lnTo>
                  <a:lnTo>
                    <a:pt x="0" y="1171553"/>
                  </a:lnTo>
                  <a:close/>
                </a:path>
              </a:pathLst>
            </a:custGeom>
            <a:solidFill>
              <a:srgbClr val="FFFFFF">
                <a:alpha val="51765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47625"/>
              <a:ext cx="2337549" cy="11239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6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3997896">
            <a:off x="15986413" y="4975145"/>
            <a:ext cx="9094847" cy="9045238"/>
          </a:xfrm>
          <a:custGeom>
            <a:avLst/>
            <a:gdLst/>
            <a:ahLst/>
            <a:cxnLst/>
            <a:rect l="l" t="t" r="r" b="b"/>
            <a:pathLst>
              <a:path w="9094847" h="9045238">
                <a:moveTo>
                  <a:pt x="0" y="0"/>
                </a:moveTo>
                <a:lnTo>
                  <a:pt x="9094847" y="0"/>
                </a:lnTo>
                <a:lnTo>
                  <a:pt x="9094847" y="9045238"/>
                </a:lnTo>
                <a:lnTo>
                  <a:pt x="0" y="90452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7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028700" y="1028700"/>
            <a:ext cx="6618083" cy="8215729"/>
            <a:chOff x="0" y="0"/>
            <a:chExt cx="8824111" cy="10954305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8824111" cy="10954305"/>
              <a:chOff x="0" y="0"/>
              <a:chExt cx="1698729" cy="2108812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698729" cy="2108813"/>
              </a:xfrm>
              <a:custGeom>
                <a:avLst/>
                <a:gdLst/>
                <a:ahLst/>
                <a:cxnLst/>
                <a:rect l="l" t="t" r="r" b="b"/>
                <a:pathLst>
                  <a:path w="1698729" h="2108813">
                    <a:moveTo>
                      <a:pt x="0" y="0"/>
                    </a:moveTo>
                    <a:lnTo>
                      <a:pt x="1698729" y="0"/>
                    </a:lnTo>
                    <a:lnTo>
                      <a:pt x="1698729" y="2108813"/>
                    </a:lnTo>
                    <a:lnTo>
                      <a:pt x="0" y="2108813"/>
                    </a:lnTo>
                    <a:close/>
                  </a:path>
                </a:pathLst>
              </a:custGeom>
              <a:solidFill>
                <a:srgbClr val="FFFFFF">
                  <a:alpha val="51765"/>
                </a:srgbClr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47625"/>
                <a:ext cx="1698729" cy="206118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60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318187" y="273685"/>
              <a:ext cx="8230985" cy="10356154"/>
            </a:xfrm>
            <a:custGeom>
              <a:avLst/>
              <a:gdLst/>
              <a:ahLst/>
              <a:cxnLst/>
              <a:rect l="l" t="t" r="r" b="b"/>
              <a:pathLst>
                <a:path w="8230985" h="10356154">
                  <a:moveTo>
                    <a:pt x="0" y="0"/>
                  </a:moveTo>
                  <a:lnTo>
                    <a:pt x="8230986" y="0"/>
                  </a:lnTo>
                  <a:lnTo>
                    <a:pt x="8230986" y="10356155"/>
                  </a:lnTo>
                  <a:lnTo>
                    <a:pt x="0" y="103561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8890416" y="1279094"/>
            <a:ext cx="7768045" cy="936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99"/>
              </a:lnSpc>
              <a:spcBef>
                <a:spcPct val="0"/>
              </a:spcBef>
            </a:pPr>
            <a:r>
              <a:rPr lang="en-US" sz="5499" b="1" dirty="0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Katherine Johnson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890416" y="2329086"/>
            <a:ext cx="7768045" cy="2897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619"/>
              </a:lnSpc>
              <a:spcBef>
                <a:spcPct val="0"/>
              </a:spcBef>
            </a:pPr>
            <a:r>
              <a:rPr lang="en-US" sz="32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Matemática</a:t>
            </a:r>
            <a:r>
              <a:rPr lang="en-US" sz="32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de la NASA, </a:t>
            </a:r>
            <a:r>
              <a:rPr lang="en-US" sz="32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cuyos</a:t>
            </a:r>
            <a:r>
              <a:rPr lang="en-US" sz="32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</a:t>
            </a:r>
            <a:r>
              <a:rPr lang="en-US" sz="32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cálculos</a:t>
            </a:r>
            <a:r>
              <a:rPr lang="en-US" sz="32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</a:t>
            </a:r>
            <a:r>
              <a:rPr lang="en-US" sz="32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fueron</a:t>
            </a:r>
            <a:r>
              <a:rPr lang="en-US" sz="32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</a:t>
            </a:r>
            <a:r>
              <a:rPr lang="en-US" sz="32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fundamentales</a:t>
            </a:r>
            <a:r>
              <a:rPr lang="en-US" sz="32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para </a:t>
            </a:r>
            <a:r>
              <a:rPr lang="en-US" sz="32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los</a:t>
            </a:r>
            <a:r>
              <a:rPr lang="en-US" sz="32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</a:t>
            </a:r>
            <a:r>
              <a:rPr lang="en-US" sz="32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primeros</a:t>
            </a:r>
            <a:r>
              <a:rPr lang="en-US" sz="32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</a:t>
            </a:r>
            <a:r>
              <a:rPr lang="en-US" sz="32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vuelos</a:t>
            </a:r>
            <a:r>
              <a:rPr lang="en-US" sz="32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</a:t>
            </a:r>
            <a:r>
              <a:rPr lang="en-US" sz="32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espaciales</a:t>
            </a:r>
            <a:r>
              <a:rPr lang="en-US" sz="32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</a:t>
            </a:r>
            <a:r>
              <a:rPr lang="en-US" sz="32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estadounidenses</a:t>
            </a:r>
            <a:r>
              <a:rPr lang="en-US" sz="32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(</a:t>
            </a:r>
            <a:r>
              <a:rPr lang="en-US" sz="32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aparece</a:t>
            </a:r>
            <a:r>
              <a:rPr lang="en-US" sz="32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</a:t>
            </a:r>
            <a:r>
              <a:rPr lang="en-US" sz="32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en</a:t>
            </a:r>
            <a:r>
              <a:rPr lang="en-US" sz="32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</a:t>
            </a:r>
            <a:r>
              <a:rPr lang="en-US" sz="32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Figuras</a:t>
            </a:r>
            <a:r>
              <a:rPr lang="en-US" sz="32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</a:t>
            </a:r>
            <a:r>
              <a:rPr lang="en-US" sz="32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ocultas</a:t>
            </a:r>
            <a:r>
              <a:rPr lang="en-US" sz="32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).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383919" y="5503056"/>
            <a:ext cx="8875381" cy="250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By </a:t>
            </a:r>
            <a:r>
              <a:rPr lang="en-US" sz="1400" b="1" u="sng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  <a:hlinkClick r:id="rId8" tooltip="https://www.flickr.com/photos/nasacommons/34902038301/"/>
              </a:rPr>
              <a:t>NASA Goddard Space Flight Center</a:t>
            </a:r>
            <a:r>
              <a:rPr lang="en-US" sz="1400">
                <a:solidFill>
                  <a:srgbClr val="FFFFFF"/>
                </a:solidFill>
                <a:latin typeface="Anonymous Pro"/>
                <a:ea typeface="Anonymous Pro"/>
                <a:cs typeface="Anonymous Pro"/>
                <a:sym typeface="Anonymous Pro"/>
              </a:rPr>
              <a:t>, </a:t>
            </a:r>
            <a:r>
              <a:rPr lang="en-US" sz="1400" b="1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licensed under CC BY 2.0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5393358" y="7781087"/>
            <a:ext cx="1865942" cy="1477213"/>
            <a:chOff x="0" y="0"/>
            <a:chExt cx="2487922" cy="1969618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2487922" cy="1969618"/>
              <a:chOff x="0" y="0"/>
              <a:chExt cx="491441" cy="38906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491441" cy="389060"/>
              </a:xfrm>
              <a:custGeom>
                <a:avLst/>
                <a:gdLst/>
                <a:ahLst/>
                <a:cxnLst/>
                <a:rect l="l" t="t" r="r" b="b"/>
                <a:pathLst>
                  <a:path w="491441" h="389060">
                    <a:moveTo>
                      <a:pt x="0" y="0"/>
                    </a:moveTo>
                    <a:lnTo>
                      <a:pt x="491441" y="0"/>
                    </a:lnTo>
                    <a:lnTo>
                      <a:pt x="491441" y="389060"/>
                    </a:lnTo>
                    <a:lnTo>
                      <a:pt x="0" y="389060"/>
                    </a:lnTo>
                    <a:close/>
                  </a:path>
                </a:pathLst>
              </a:custGeom>
              <a:solidFill>
                <a:srgbClr val="FFFFFF">
                  <a:alpha val="51765"/>
                </a:srgbClr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47625"/>
                <a:ext cx="491441" cy="34143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60"/>
                  </a:lnSpc>
                </a:pPr>
                <a:endParaRPr/>
              </a:p>
            </p:txBody>
          </p:sp>
        </p:grpSp>
        <p:sp>
          <p:nvSpPr>
            <p:cNvPr id="20" name="Freeform 20"/>
            <p:cNvSpPr/>
            <p:nvPr/>
          </p:nvSpPr>
          <p:spPr>
            <a:xfrm>
              <a:off x="259963" y="245466"/>
              <a:ext cx="1967995" cy="1478685"/>
            </a:xfrm>
            <a:custGeom>
              <a:avLst/>
              <a:gdLst/>
              <a:ahLst/>
              <a:cxnLst/>
              <a:rect l="l" t="t" r="r" b="b"/>
              <a:pathLst>
                <a:path w="1967995" h="1478685">
                  <a:moveTo>
                    <a:pt x="0" y="0"/>
                  </a:moveTo>
                  <a:lnTo>
                    <a:pt x="1967996" y="0"/>
                  </a:lnTo>
                  <a:lnTo>
                    <a:pt x="1967996" y="1478685"/>
                  </a:lnTo>
                  <a:lnTo>
                    <a:pt x="0" y="1478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flipV="1">
            <a:off x="-3254394" y="-1448313"/>
            <a:ext cx="10228083" cy="9333126"/>
          </a:xfrm>
          <a:custGeom>
            <a:avLst/>
            <a:gdLst/>
            <a:ahLst/>
            <a:cxnLst/>
            <a:rect l="l" t="t" r="r" b="b"/>
            <a:pathLst>
              <a:path w="10228083" h="9333126">
                <a:moveTo>
                  <a:pt x="0" y="9333126"/>
                </a:moveTo>
                <a:lnTo>
                  <a:pt x="10228084" y="9333126"/>
                </a:lnTo>
                <a:lnTo>
                  <a:pt x="10228084" y="0"/>
                </a:lnTo>
                <a:lnTo>
                  <a:pt x="0" y="0"/>
                </a:lnTo>
                <a:lnTo>
                  <a:pt x="0" y="9333126"/>
                </a:lnTo>
                <a:close/>
              </a:path>
            </a:pathLst>
          </a:custGeom>
          <a:blipFill>
            <a:blip r:embed="rId3">
              <a:alphaModFix amt="36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8115726" y="1028700"/>
            <a:ext cx="9143574" cy="3922564"/>
            <a:chOff x="0" y="0"/>
            <a:chExt cx="2408184" cy="103310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08184" cy="1033103"/>
            </a:xfrm>
            <a:custGeom>
              <a:avLst/>
              <a:gdLst/>
              <a:ahLst/>
              <a:cxnLst/>
              <a:rect l="l" t="t" r="r" b="b"/>
              <a:pathLst>
                <a:path w="2408184" h="1033103">
                  <a:moveTo>
                    <a:pt x="0" y="0"/>
                  </a:moveTo>
                  <a:lnTo>
                    <a:pt x="2408184" y="0"/>
                  </a:lnTo>
                  <a:lnTo>
                    <a:pt x="2408184" y="1033103"/>
                  </a:lnTo>
                  <a:lnTo>
                    <a:pt x="0" y="1033103"/>
                  </a:lnTo>
                  <a:close/>
                </a:path>
              </a:pathLst>
            </a:custGeom>
            <a:solidFill>
              <a:srgbClr val="FFFFFF">
                <a:alpha val="51765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47625"/>
              <a:ext cx="2408184" cy="9854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6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3997896">
            <a:off x="15986413" y="4975145"/>
            <a:ext cx="9094847" cy="9045238"/>
          </a:xfrm>
          <a:custGeom>
            <a:avLst/>
            <a:gdLst/>
            <a:ahLst/>
            <a:cxnLst/>
            <a:rect l="l" t="t" r="r" b="b"/>
            <a:pathLst>
              <a:path w="9094847" h="9045238">
                <a:moveTo>
                  <a:pt x="0" y="0"/>
                </a:moveTo>
                <a:lnTo>
                  <a:pt x="9094847" y="0"/>
                </a:lnTo>
                <a:lnTo>
                  <a:pt x="9094847" y="9045238"/>
                </a:lnTo>
                <a:lnTo>
                  <a:pt x="0" y="90452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7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028700" y="1028700"/>
            <a:ext cx="6453043" cy="8229600"/>
            <a:chOff x="0" y="0"/>
            <a:chExt cx="8604057" cy="10972800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8604057" cy="10972800"/>
              <a:chOff x="0" y="0"/>
              <a:chExt cx="1699567" cy="2167467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699567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1699567" h="2167467">
                    <a:moveTo>
                      <a:pt x="0" y="0"/>
                    </a:moveTo>
                    <a:lnTo>
                      <a:pt x="1699567" y="0"/>
                    </a:lnTo>
                    <a:lnTo>
                      <a:pt x="1699567" y="2167467"/>
                    </a:lnTo>
                    <a:lnTo>
                      <a:pt x="0" y="2167467"/>
                    </a:lnTo>
                    <a:close/>
                  </a:path>
                </a:pathLst>
              </a:custGeom>
              <a:solidFill>
                <a:srgbClr val="FFFFFF">
                  <a:alpha val="51765"/>
                </a:srgbClr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47625"/>
                <a:ext cx="1699567" cy="21198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60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337271" y="345758"/>
              <a:ext cx="7969311" cy="10281283"/>
            </a:xfrm>
            <a:custGeom>
              <a:avLst/>
              <a:gdLst/>
              <a:ahLst/>
              <a:cxnLst/>
              <a:rect l="l" t="t" r="r" b="b"/>
              <a:pathLst>
                <a:path w="7969311" h="10281283">
                  <a:moveTo>
                    <a:pt x="0" y="0"/>
                  </a:moveTo>
                  <a:lnTo>
                    <a:pt x="7969311" y="0"/>
                  </a:lnTo>
                  <a:lnTo>
                    <a:pt x="7969311" y="10281284"/>
                  </a:lnTo>
                  <a:lnTo>
                    <a:pt x="0" y="102812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1023" b="-1023"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8597793" y="1370859"/>
            <a:ext cx="7431293" cy="936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99"/>
              </a:lnSpc>
              <a:spcBef>
                <a:spcPct val="0"/>
              </a:spcBef>
            </a:pPr>
            <a:r>
              <a:rPr lang="en-US" sz="5499" b="1" dirty="0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Charlie </a:t>
            </a:r>
            <a:r>
              <a:rPr lang="en-US" sz="5499" b="1" dirty="0" err="1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D’Amelio</a:t>
            </a:r>
            <a:endParaRPr lang="en-US" sz="5499" b="1" dirty="0">
              <a:solidFill>
                <a:srgbClr val="FFFFFF"/>
              </a:solidFill>
              <a:latin typeface="Anonymous Pro Bold"/>
              <a:ea typeface="Anonymous Pro Bold"/>
              <a:cs typeface="Anonymous Pro Bold"/>
              <a:sym typeface="Anonymous Pro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597793" y="2496574"/>
            <a:ext cx="8362430" cy="1898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5093"/>
              </a:lnSpc>
              <a:spcBef>
                <a:spcPct val="0"/>
              </a:spcBef>
            </a:pPr>
            <a:r>
              <a:rPr lang="en-US" sz="3638" b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Estrella de TikTok y personalidad de las redes sociales, conocida por sus vídeos de baile.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162322" y="4948100"/>
            <a:ext cx="6297787" cy="250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1960"/>
              </a:lnSpc>
              <a:spcBef>
                <a:spcPct val="0"/>
              </a:spcBef>
            </a:pPr>
            <a:r>
              <a:rPr lang="en-US" sz="1400" b="1" dirty="0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By Priyanka </a:t>
            </a:r>
            <a:r>
              <a:rPr lang="en-US" sz="1400" b="1" dirty="0" err="1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Pruthi</a:t>
            </a:r>
            <a:r>
              <a:rPr lang="en-US" sz="1400" b="1" dirty="0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, licensed under </a:t>
            </a:r>
            <a:r>
              <a:rPr lang="en-US" sz="1400" b="1" u="sng" dirty="0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  <a:hlinkClick r:id="rId8" tooltip="https://commons.wikimedia.org/w/index.php?curid=89774072"/>
              </a:rPr>
              <a:t>CC BY 3.0</a:t>
            </a:r>
            <a:r>
              <a:rPr lang="en-US" sz="1400" b="1" dirty="0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5757216" y="8020551"/>
            <a:ext cx="1865942" cy="1477213"/>
            <a:chOff x="0" y="0"/>
            <a:chExt cx="2487922" cy="1969618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2487922" cy="1969618"/>
              <a:chOff x="0" y="0"/>
              <a:chExt cx="491441" cy="38906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491441" cy="389060"/>
              </a:xfrm>
              <a:custGeom>
                <a:avLst/>
                <a:gdLst/>
                <a:ahLst/>
                <a:cxnLst/>
                <a:rect l="l" t="t" r="r" b="b"/>
                <a:pathLst>
                  <a:path w="491441" h="389060">
                    <a:moveTo>
                      <a:pt x="0" y="0"/>
                    </a:moveTo>
                    <a:lnTo>
                      <a:pt x="491441" y="0"/>
                    </a:lnTo>
                    <a:lnTo>
                      <a:pt x="491441" y="389060"/>
                    </a:lnTo>
                    <a:lnTo>
                      <a:pt x="0" y="389060"/>
                    </a:lnTo>
                    <a:close/>
                  </a:path>
                </a:pathLst>
              </a:custGeom>
              <a:solidFill>
                <a:srgbClr val="FFFFFF">
                  <a:alpha val="51765"/>
                </a:srgbClr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47625"/>
                <a:ext cx="491441" cy="34143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60"/>
                  </a:lnSpc>
                </a:pPr>
                <a:endParaRPr/>
              </a:p>
            </p:txBody>
          </p:sp>
        </p:grpSp>
        <p:sp>
          <p:nvSpPr>
            <p:cNvPr id="20" name="Freeform 20"/>
            <p:cNvSpPr/>
            <p:nvPr/>
          </p:nvSpPr>
          <p:spPr>
            <a:xfrm>
              <a:off x="259963" y="245466"/>
              <a:ext cx="1967995" cy="1478685"/>
            </a:xfrm>
            <a:custGeom>
              <a:avLst/>
              <a:gdLst/>
              <a:ahLst/>
              <a:cxnLst/>
              <a:rect l="l" t="t" r="r" b="b"/>
              <a:pathLst>
                <a:path w="1967995" h="1478685">
                  <a:moveTo>
                    <a:pt x="0" y="0"/>
                  </a:moveTo>
                  <a:lnTo>
                    <a:pt x="1967996" y="0"/>
                  </a:lnTo>
                  <a:lnTo>
                    <a:pt x="1967996" y="1478685"/>
                  </a:lnTo>
                  <a:lnTo>
                    <a:pt x="0" y="1478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flipV="1">
            <a:off x="-3254394" y="-1448313"/>
            <a:ext cx="10228083" cy="9333126"/>
          </a:xfrm>
          <a:custGeom>
            <a:avLst/>
            <a:gdLst/>
            <a:ahLst/>
            <a:cxnLst/>
            <a:rect l="l" t="t" r="r" b="b"/>
            <a:pathLst>
              <a:path w="10228083" h="9333126">
                <a:moveTo>
                  <a:pt x="0" y="9333126"/>
                </a:moveTo>
                <a:lnTo>
                  <a:pt x="10228084" y="9333126"/>
                </a:lnTo>
                <a:lnTo>
                  <a:pt x="10228084" y="0"/>
                </a:lnTo>
                <a:lnTo>
                  <a:pt x="0" y="0"/>
                </a:lnTo>
                <a:lnTo>
                  <a:pt x="0" y="9333126"/>
                </a:lnTo>
                <a:close/>
              </a:path>
            </a:pathLst>
          </a:custGeom>
          <a:blipFill>
            <a:blip r:embed="rId3">
              <a:alphaModFix amt="36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28700" y="1028700"/>
            <a:ext cx="9501480" cy="4114800"/>
            <a:chOff x="0" y="0"/>
            <a:chExt cx="2502447" cy="10837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502447" cy="1083733"/>
            </a:xfrm>
            <a:custGeom>
              <a:avLst/>
              <a:gdLst/>
              <a:ahLst/>
              <a:cxnLst/>
              <a:rect l="l" t="t" r="r" b="b"/>
              <a:pathLst>
                <a:path w="2502447" h="1083733">
                  <a:moveTo>
                    <a:pt x="0" y="0"/>
                  </a:moveTo>
                  <a:lnTo>
                    <a:pt x="2502447" y="0"/>
                  </a:lnTo>
                  <a:lnTo>
                    <a:pt x="2502447" y="1083733"/>
                  </a:lnTo>
                  <a:lnTo>
                    <a:pt x="0" y="1083733"/>
                  </a:lnTo>
                  <a:close/>
                </a:path>
              </a:pathLst>
            </a:custGeom>
            <a:solidFill>
              <a:srgbClr val="FFFFFF">
                <a:alpha val="51765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47625"/>
              <a:ext cx="2502447" cy="10361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6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3997896">
            <a:off x="15986413" y="4975145"/>
            <a:ext cx="9094847" cy="9045238"/>
          </a:xfrm>
          <a:custGeom>
            <a:avLst/>
            <a:gdLst/>
            <a:ahLst/>
            <a:cxnLst/>
            <a:rect l="l" t="t" r="r" b="b"/>
            <a:pathLst>
              <a:path w="9094847" h="9045238">
                <a:moveTo>
                  <a:pt x="0" y="0"/>
                </a:moveTo>
                <a:lnTo>
                  <a:pt x="9094847" y="0"/>
                </a:lnTo>
                <a:lnTo>
                  <a:pt x="9094847" y="9045238"/>
                </a:lnTo>
                <a:lnTo>
                  <a:pt x="0" y="90452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7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1411777" y="1028700"/>
            <a:ext cx="5847523" cy="8229600"/>
            <a:chOff x="0" y="0"/>
            <a:chExt cx="7796697" cy="10972800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7796697" cy="10972800"/>
              <a:chOff x="0" y="0"/>
              <a:chExt cx="1540088" cy="2167467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540088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1540088" h="2167467">
                    <a:moveTo>
                      <a:pt x="0" y="0"/>
                    </a:moveTo>
                    <a:lnTo>
                      <a:pt x="1540088" y="0"/>
                    </a:lnTo>
                    <a:lnTo>
                      <a:pt x="1540088" y="2167467"/>
                    </a:lnTo>
                    <a:lnTo>
                      <a:pt x="0" y="2167467"/>
                    </a:lnTo>
                    <a:close/>
                  </a:path>
                </a:pathLst>
              </a:custGeom>
              <a:solidFill>
                <a:srgbClr val="FFFFFF">
                  <a:alpha val="51765"/>
                </a:srgbClr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47625"/>
                <a:ext cx="1540088" cy="21198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60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295731" y="331974"/>
              <a:ext cx="7193618" cy="10333801"/>
            </a:xfrm>
            <a:custGeom>
              <a:avLst/>
              <a:gdLst/>
              <a:ahLst/>
              <a:cxnLst/>
              <a:rect l="l" t="t" r="r" b="b"/>
              <a:pathLst>
                <a:path w="7193618" h="10333801">
                  <a:moveTo>
                    <a:pt x="0" y="0"/>
                  </a:moveTo>
                  <a:lnTo>
                    <a:pt x="7193618" y="0"/>
                  </a:lnTo>
                  <a:lnTo>
                    <a:pt x="7193618" y="10333800"/>
                  </a:lnTo>
                  <a:lnTo>
                    <a:pt x="0" y="10333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4832197" y="1377747"/>
            <a:ext cx="5173382" cy="936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7699"/>
              </a:lnSpc>
              <a:spcBef>
                <a:spcPct val="0"/>
              </a:spcBef>
            </a:pPr>
            <a:r>
              <a:rPr lang="en-US" sz="5499" b="1" dirty="0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Ada Lovelace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676400" y="2446815"/>
            <a:ext cx="8329179" cy="2089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r">
              <a:lnSpc>
                <a:spcPts val="5599"/>
              </a:lnSpc>
              <a:spcBef>
                <a:spcPct val="0"/>
              </a:spcBef>
            </a:pPr>
            <a:r>
              <a:rPr lang="en-US" sz="39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Matemática</a:t>
            </a:r>
            <a:r>
              <a:rPr lang="en-US" sz="39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, </a:t>
            </a:r>
            <a:r>
              <a:rPr lang="en-US" sz="39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conocida</a:t>
            </a:r>
            <a:r>
              <a:rPr lang="en-US" sz="39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</a:t>
            </a:r>
            <a:r>
              <a:rPr lang="en-US" sz="39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por</a:t>
            </a:r>
            <a:r>
              <a:rPr lang="en-US" sz="39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ser la </a:t>
            </a:r>
            <a:r>
              <a:rPr lang="en-US" sz="39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primera</a:t>
            </a:r>
            <a:r>
              <a:rPr lang="en-US" sz="39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</a:t>
            </a:r>
            <a:r>
              <a:rPr lang="en-US" sz="39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programadora</a:t>
            </a:r>
            <a:r>
              <a:rPr lang="en-US" sz="39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</a:t>
            </a:r>
            <a:r>
              <a:rPr lang="en-US" sz="39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informática</a:t>
            </a:r>
            <a:r>
              <a:rPr lang="en-US" sz="39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del </a:t>
            </a:r>
            <a:r>
              <a:rPr lang="en-US" sz="39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mundo</a:t>
            </a:r>
            <a:r>
              <a:rPr lang="en-US" sz="39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40359" y="5209120"/>
            <a:ext cx="9236906" cy="250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1960"/>
              </a:lnSpc>
              <a:spcBef>
                <a:spcPct val="0"/>
              </a:spcBef>
            </a:pPr>
            <a:r>
              <a:rPr lang="en-US" sz="1400" b="1" dirty="0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By </a:t>
            </a:r>
            <a:r>
              <a:rPr lang="en-US" sz="1400" b="1" u="sng" dirty="0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  <a:hlinkClick r:id="rId8" tooltip="https://collection.sciencemuseum.org.uk/objects/co67823"/>
              </a:rPr>
              <a:t>Science Museum Group</a:t>
            </a:r>
            <a:r>
              <a:rPr lang="en-US" sz="1400" dirty="0">
                <a:solidFill>
                  <a:srgbClr val="FFFFFF"/>
                </a:solidFill>
                <a:latin typeface="Anonymous Pro"/>
                <a:ea typeface="Anonymous Pro"/>
                <a:cs typeface="Anonymous Pro"/>
                <a:sym typeface="Anonymous Pro"/>
              </a:rPr>
              <a:t>, </a:t>
            </a:r>
            <a:r>
              <a:rPr lang="en-US" sz="1400" b="1" dirty="0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licensed under  </a:t>
            </a:r>
            <a:r>
              <a:rPr lang="en-US" sz="1400" b="1" u="sng" dirty="0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  <a:hlinkClick r:id="rId9" tooltip="https://en.wikipedia.org/wiki/public_domain"/>
              </a:rPr>
              <a:t>public domain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028700" y="7781087"/>
            <a:ext cx="1865942" cy="1477213"/>
            <a:chOff x="0" y="0"/>
            <a:chExt cx="2487922" cy="1969618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2487922" cy="1969618"/>
              <a:chOff x="0" y="0"/>
              <a:chExt cx="491441" cy="38906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491441" cy="389060"/>
              </a:xfrm>
              <a:custGeom>
                <a:avLst/>
                <a:gdLst/>
                <a:ahLst/>
                <a:cxnLst/>
                <a:rect l="l" t="t" r="r" b="b"/>
                <a:pathLst>
                  <a:path w="491441" h="389060">
                    <a:moveTo>
                      <a:pt x="0" y="0"/>
                    </a:moveTo>
                    <a:lnTo>
                      <a:pt x="491441" y="0"/>
                    </a:lnTo>
                    <a:lnTo>
                      <a:pt x="491441" y="389060"/>
                    </a:lnTo>
                    <a:lnTo>
                      <a:pt x="0" y="389060"/>
                    </a:lnTo>
                    <a:close/>
                  </a:path>
                </a:pathLst>
              </a:custGeom>
              <a:solidFill>
                <a:srgbClr val="FFFFFF">
                  <a:alpha val="51765"/>
                </a:srgbClr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47625"/>
                <a:ext cx="491441" cy="34143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60"/>
                  </a:lnSpc>
                </a:pPr>
                <a:endParaRPr/>
              </a:p>
            </p:txBody>
          </p:sp>
        </p:grpSp>
        <p:sp>
          <p:nvSpPr>
            <p:cNvPr id="20" name="Freeform 20"/>
            <p:cNvSpPr/>
            <p:nvPr/>
          </p:nvSpPr>
          <p:spPr>
            <a:xfrm>
              <a:off x="259963" y="245466"/>
              <a:ext cx="1967995" cy="1478685"/>
            </a:xfrm>
            <a:custGeom>
              <a:avLst/>
              <a:gdLst/>
              <a:ahLst/>
              <a:cxnLst/>
              <a:rect l="l" t="t" r="r" b="b"/>
              <a:pathLst>
                <a:path w="1967995" h="1478685">
                  <a:moveTo>
                    <a:pt x="0" y="0"/>
                  </a:moveTo>
                  <a:lnTo>
                    <a:pt x="1967996" y="0"/>
                  </a:lnTo>
                  <a:lnTo>
                    <a:pt x="1967996" y="1478685"/>
                  </a:lnTo>
                  <a:lnTo>
                    <a:pt x="0" y="1478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flipV="1">
            <a:off x="-3254394" y="-1448313"/>
            <a:ext cx="10228083" cy="9333126"/>
          </a:xfrm>
          <a:custGeom>
            <a:avLst/>
            <a:gdLst/>
            <a:ahLst/>
            <a:cxnLst/>
            <a:rect l="l" t="t" r="r" b="b"/>
            <a:pathLst>
              <a:path w="10228083" h="9333126">
                <a:moveTo>
                  <a:pt x="0" y="9333126"/>
                </a:moveTo>
                <a:lnTo>
                  <a:pt x="10228084" y="9333126"/>
                </a:lnTo>
                <a:lnTo>
                  <a:pt x="10228084" y="0"/>
                </a:lnTo>
                <a:lnTo>
                  <a:pt x="0" y="0"/>
                </a:lnTo>
                <a:lnTo>
                  <a:pt x="0" y="9333126"/>
                </a:lnTo>
                <a:close/>
              </a:path>
            </a:pathLst>
          </a:custGeom>
          <a:blipFill>
            <a:blip r:embed="rId3">
              <a:alphaModFix amt="36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28700" y="1028700"/>
            <a:ext cx="8953826" cy="3574611"/>
            <a:chOff x="0" y="0"/>
            <a:chExt cx="2358209" cy="94146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58209" cy="941461"/>
            </a:xfrm>
            <a:custGeom>
              <a:avLst/>
              <a:gdLst/>
              <a:ahLst/>
              <a:cxnLst/>
              <a:rect l="l" t="t" r="r" b="b"/>
              <a:pathLst>
                <a:path w="2358209" h="941461">
                  <a:moveTo>
                    <a:pt x="0" y="0"/>
                  </a:moveTo>
                  <a:lnTo>
                    <a:pt x="2358209" y="0"/>
                  </a:lnTo>
                  <a:lnTo>
                    <a:pt x="2358209" y="941461"/>
                  </a:lnTo>
                  <a:lnTo>
                    <a:pt x="0" y="941461"/>
                  </a:lnTo>
                  <a:close/>
                </a:path>
              </a:pathLst>
            </a:custGeom>
            <a:solidFill>
              <a:srgbClr val="FFFFFF">
                <a:alpha val="51765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47625"/>
              <a:ext cx="2358209" cy="8938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6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3997896">
            <a:off x="15986413" y="4975145"/>
            <a:ext cx="9094847" cy="9045238"/>
          </a:xfrm>
          <a:custGeom>
            <a:avLst/>
            <a:gdLst/>
            <a:ahLst/>
            <a:cxnLst/>
            <a:rect l="l" t="t" r="r" b="b"/>
            <a:pathLst>
              <a:path w="9094847" h="9045238">
                <a:moveTo>
                  <a:pt x="0" y="0"/>
                </a:moveTo>
                <a:lnTo>
                  <a:pt x="9094847" y="0"/>
                </a:lnTo>
                <a:lnTo>
                  <a:pt x="9094847" y="9045238"/>
                </a:lnTo>
                <a:lnTo>
                  <a:pt x="0" y="90452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7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0806257" y="981362"/>
            <a:ext cx="6453043" cy="8276938"/>
            <a:chOff x="0" y="0"/>
            <a:chExt cx="8604057" cy="11035917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8604057" cy="11035917"/>
              <a:chOff x="0" y="0"/>
              <a:chExt cx="1867059" cy="2394766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867059" cy="2394766"/>
              </a:xfrm>
              <a:custGeom>
                <a:avLst/>
                <a:gdLst/>
                <a:ahLst/>
                <a:cxnLst/>
                <a:rect l="l" t="t" r="r" b="b"/>
                <a:pathLst>
                  <a:path w="1867059" h="2394766">
                    <a:moveTo>
                      <a:pt x="0" y="0"/>
                    </a:moveTo>
                    <a:lnTo>
                      <a:pt x="1867059" y="0"/>
                    </a:lnTo>
                    <a:lnTo>
                      <a:pt x="1867059" y="2394766"/>
                    </a:lnTo>
                    <a:lnTo>
                      <a:pt x="0" y="2394766"/>
                    </a:lnTo>
                    <a:close/>
                  </a:path>
                </a:pathLst>
              </a:custGeom>
              <a:solidFill>
                <a:srgbClr val="FFFFFF">
                  <a:alpha val="51765"/>
                </a:srgbClr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47625"/>
                <a:ext cx="1867059" cy="234714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60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403122" y="417340"/>
              <a:ext cx="7830296" cy="10197136"/>
            </a:xfrm>
            <a:custGeom>
              <a:avLst/>
              <a:gdLst/>
              <a:ahLst/>
              <a:cxnLst/>
              <a:rect l="l" t="t" r="r" b="b"/>
              <a:pathLst>
                <a:path w="7830296" h="10197136">
                  <a:moveTo>
                    <a:pt x="0" y="0"/>
                  </a:moveTo>
                  <a:lnTo>
                    <a:pt x="7830295" y="0"/>
                  </a:lnTo>
                  <a:lnTo>
                    <a:pt x="7830295" y="10197136"/>
                  </a:lnTo>
                  <a:lnTo>
                    <a:pt x="0" y="101971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2411464" y="1356908"/>
            <a:ext cx="7120429" cy="936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7699"/>
              </a:lnSpc>
              <a:spcBef>
                <a:spcPct val="0"/>
              </a:spcBef>
            </a:pPr>
            <a:r>
              <a:rPr lang="en-US" sz="5499" b="1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Millie Bobby Brown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859648" y="2514009"/>
            <a:ext cx="7672245" cy="1322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5317"/>
              </a:lnSpc>
              <a:spcBef>
                <a:spcPct val="0"/>
              </a:spcBef>
            </a:pPr>
            <a:r>
              <a:rPr lang="en-US" sz="3797" b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Actriz, famosa por su papel de Eleven en Stranger Things.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181206" y="4621991"/>
            <a:ext cx="6747282" cy="497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1960"/>
              </a:lnSpc>
              <a:spcBef>
                <a:spcPct val="0"/>
              </a:spcBef>
            </a:pPr>
            <a:r>
              <a:rPr lang="en-US" sz="1400" b="1" dirty="0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By </a:t>
            </a:r>
            <a:r>
              <a:rPr lang="en-US" sz="1400" b="1" u="sng" dirty="0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  <a:hlinkClick r:id="rId8" tooltip="https://www.youtube.com/@voguetvtaiwan"/>
              </a:rPr>
              <a:t>VOGUE Taiwan</a:t>
            </a:r>
            <a:r>
              <a:rPr lang="en-US" sz="1400" dirty="0">
                <a:solidFill>
                  <a:srgbClr val="FFFFFF"/>
                </a:solidFill>
                <a:latin typeface="Anonymous Pro"/>
                <a:ea typeface="Anonymous Pro"/>
                <a:cs typeface="Anonymous Pro"/>
                <a:sym typeface="Anonymous Pro"/>
              </a:rPr>
              <a:t>, licensed under </a:t>
            </a:r>
            <a:r>
              <a:rPr lang="en-US" sz="1400" u="sng" dirty="0">
                <a:solidFill>
                  <a:srgbClr val="FFFFFF"/>
                </a:solidFill>
                <a:latin typeface="Anonymous Pro"/>
                <a:ea typeface="Anonymous Pro"/>
                <a:cs typeface="Anonymous Pro"/>
                <a:sym typeface="Anonymous Pro"/>
                <a:hlinkClick r:id="rId9" tooltip="https://en.wikipedia.org/wiki/en:Creative_Commons"/>
              </a:rPr>
              <a:t>Creative Commons</a:t>
            </a:r>
            <a:r>
              <a:rPr lang="en-US" sz="1400" dirty="0">
                <a:solidFill>
                  <a:srgbClr val="FFFFFF"/>
                </a:solidFill>
                <a:latin typeface="Anonymous Pro"/>
                <a:ea typeface="Anonymous Pro"/>
                <a:cs typeface="Anonymous Pro"/>
                <a:sym typeface="Anonymous Pro"/>
              </a:rPr>
              <a:t> </a:t>
            </a:r>
            <a:r>
              <a:rPr lang="en-US" sz="1400" u="sng" dirty="0">
                <a:solidFill>
                  <a:srgbClr val="FFFFFF"/>
                </a:solidFill>
                <a:latin typeface="Anonymous Pro"/>
                <a:ea typeface="Anonymous Pro"/>
                <a:cs typeface="Anonymous Pro"/>
                <a:sym typeface="Anonymous Pro"/>
                <a:hlinkClick r:id="rId10" tooltip="https://creativecommons.org/licenses/by/3.0/deed.en"/>
              </a:rPr>
              <a:t>Attribution 3.0 </a:t>
            </a:r>
            <a:r>
              <a:rPr lang="en-US" sz="1400" u="sng" dirty="0" err="1">
                <a:solidFill>
                  <a:srgbClr val="FFFFFF"/>
                </a:solidFill>
                <a:latin typeface="Anonymous Pro"/>
                <a:ea typeface="Anonymous Pro"/>
                <a:cs typeface="Anonymous Pro"/>
                <a:sym typeface="Anonymous Pro"/>
                <a:hlinkClick r:id="rId10" tooltip="https://creativecommons.org/licenses/by/3.0/deed.en"/>
              </a:rPr>
              <a:t>Unported</a:t>
            </a:r>
            <a:r>
              <a:rPr lang="en-US" sz="1400" dirty="0">
                <a:solidFill>
                  <a:srgbClr val="FFFFFF"/>
                </a:solidFill>
                <a:latin typeface="Anonymous Pro"/>
                <a:ea typeface="Anonymous Pro"/>
                <a:cs typeface="Anonymous Pro"/>
                <a:sym typeface="Anonymous Pro"/>
              </a:rPr>
              <a:t>, via </a:t>
            </a:r>
            <a:r>
              <a:rPr lang="en-US" sz="1400" u="sng" dirty="0">
                <a:solidFill>
                  <a:srgbClr val="FFFFFF"/>
                </a:solidFill>
                <a:latin typeface="Anonymous Pro"/>
                <a:ea typeface="Anonymous Pro"/>
                <a:cs typeface="Anonymous Pro"/>
                <a:sym typeface="Anonymous Pro"/>
                <a:hlinkClick r:id="rId11" tooltip="https://commons.wikimedia.org/wiki/File:Marie_Curie_in_Laboratory.jpg"/>
              </a:rPr>
              <a:t>Wikimedia Commons</a:t>
            </a:r>
            <a:r>
              <a:rPr lang="en-US" sz="1400" dirty="0">
                <a:solidFill>
                  <a:srgbClr val="FFFFFF"/>
                </a:solidFill>
                <a:latin typeface="Anonymous Pro"/>
                <a:ea typeface="Anonymous Pro"/>
                <a:cs typeface="Anonymous Pro"/>
                <a:sym typeface="Anonymous Pro"/>
              </a:rPr>
              <a:t>. 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028700" y="7884813"/>
            <a:ext cx="1865942" cy="1477213"/>
            <a:chOff x="0" y="0"/>
            <a:chExt cx="2487922" cy="1969618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2487922" cy="1969618"/>
              <a:chOff x="0" y="0"/>
              <a:chExt cx="491441" cy="38906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491441" cy="389060"/>
              </a:xfrm>
              <a:custGeom>
                <a:avLst/>
                <a:gdLst/>
                <a:ahLst/>
                <a:cxnLst/>
                <a:rect l="l" t="t" r="r" b="b"/>
                <a:pathLst>
                  <a:path w="491441" h="389060">
                    <a:moveTo>
                      <a:pt x="0" y="0"/>
                    </a:moveTo>
                    <a:lnTo>
                      <a:pt x="491441" y="0"/>
                    </a:lnTo>
                    <a:lnTo>
                      <a:pt x="491441" y="389060"/>
                    </a:lnTo>
                    <a:lnTo>
                      <a:pt x="0" y="389060"/>
                    </a:lnTo>
                    <a:close/>
                  </a:path>
                </a:pathLst>
              </a:custGeom>
              <a:solidFill>
                <a:srgbClr val="FFFFFF">
                  <a:alpha val="51765"/>
                </a:srgbClr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47625"/>
                <a:ext cx="491441" cy="34143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60"/>
                  </a:lnSpc>
                </a:pPr>
                <a:endParaRPr/>
              </a:p>
            </p:txBody>
          </p:sp>
        </p:grpSp>
        <p:sp>
          <p:nvSpPr>
            <p:cNvPr id="20" name="Freeform 20"/>
            <p:cNvSpPr/>
            <p:nvPr/>
          </p:nvSpPr>
          <p:spPr>
            <a:xfrm>
              <a:off x="259963" y="245466"/>
              <a:ext cx="1967995" cy="1478685"/>
            </a:xfrm>
            <a:custGeom>
              <a:avLst/>
              <a:gdLst/>
              <a:ahLst/>
              <a:cxnLst/>
              <a:rect l="l" t="t" r="r" b="b"/>
              <a:pathLst>
                <a:path w="1967995" h="1478685">
                  <a:moveTo>
                    <a:pt x="0" y="0"/>
                  </a:moveTo>
                  <a:lnTo>
                    <a:pt x="1967996" y="0"/>
                  </a:lnTo>
                  <a:lnTo>
                    <a:pt x="1967996" y="1478685"/>
                  </a:lnTo>
                  <a:lnTo>
                    <a:pt x="0" y="1478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flipV="1">
            <a:off x="-3254394" y="-1448313"/>
            <a:ext cx="10228083" cy="9333126"/>
          </a:xfrm>
          <a:custGeom>
            <a:avLst/>
            <a:gdLst/>
            <a:ahLst/>
            <a:cxnLst/>
            <a:rect l="l" t="t" r="r" b="b"/>
            <a:pathLst>
              <a:path w="10228083" h="9333126">
                <a:moveTo>
                  <a:pt x="0" y="9333126"/>
                </a:moveTo>
                <a:lnTo>
                  <a:pt x="10228084" y="9333126"/>
                </a:lnTo>
                <a:lnTo>
                  <a:pt x="10228084" y="0"/>
                </a:lnTo>
                <a:lnTo>
                  <a:pt x="0" y="0"/>
                </a:lnTo>
                <a:lnTo>
                  <a:pt x="0" y="9333126"/>
                </a:lnTo>
                <a:close/>
              </a:path>
            </a:pathLst>
          </a:custGeom>
          <a:blipFill>
            <a:blip r:embed="rId3">
              <a:alphaModFix amt="36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7485715" y="754776"/>
            <a:ext cx="9650984" cy="4167639"/>
            <a:chOff x="0" y="0"/>
            <a:chExt cx="2541823" cy="10976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541823" cy="1097650"/>
            </a:xfrm>
            <a:custGeom>
              <a:avLst/>
              <a:gdLst/>
              <a:ahLst/>
              <a:cxnLst/>
              <a:rect l="l" t="t" r="r" b="b"/>
              <a:pathLst>
                <a:path w="2541823" h="1097650">
                  <a:moveTo>
                    <a:pt x="0" y="0"/>
                  </a:moveTo>
                  <a:lnTo>
                    <a:pt x="2541823" y="0"/>
                  </a:lnTo>
                  <a:lnTo>
                    <a:pt x="2541823" y="1097650"/>
                  </a:lnTo>
                  <a:lnTo>
                    <a:pt x="0" y="1097650"/>
                  </a:lnTo>
                  <a:close/>
                </a:path>
              </a:pathLst>
            </a:custGeom>
            <a:solidFill>
              <a:srgbClr val="FFFFFF">
                <a:alpha val="51765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47625"/>
              <a:ext cx="2541823" cy="1050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6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3997896">
            <a:off x="15986413" y="4975145"/>
            <a:ext cx="9094847" cy="9045238"/>
          </a:xfrm>
          <a:custGeom>
            <a:avLst/>
            <a:gdLst/>
            <a:ahLst/>
            <a:cxnLst/>
            <a:rect l="l" t="t" r="r" b="b"/>
            <a:pathLst>
              <a:path w="9094847" h="9045238">
                <a:moveTo>
                  <a:pt x="0" y="0"/>
                </a:moveTo>
                <a:lnTo>
                  <a:pt x="9094847" y="0"/>
                </a:lnTo>
                <a:lnTo>
                  <a:pt x="9094847" y="9045238"/>
                </a:lnTo>
                <a:lnTo>
                  <a:pt x="0" y="90452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7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028700" y="754776"/>
            <a:ext cx="5827004" cy="8777449"/>
            <a:chOff x="0" y="0"/>
            <a:chExt cx="7769338" cy="11703265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7769338" cy="11703265"/>
              <a:chOff x="0" y="0"/>
              <a:chExt cx="1438896" cy="2167467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438896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1438896" h="2167467">
                    <a:moveTo>
                      <a:pt x="0" y="0"/>
                    </a:moveTo>
                    <a:lnTo>
                      <a:pt x="1438896" y="0"/>
                    </a:lnTo>
                    <a:lnTo>
                      <a:pt x="1438896" y="2167467"/>
                    </a:lnTo>
                    <a:lnTo>
                      <a:pt x="0" y="2167467"/>
                    </a:lnTo>
                    <a:close/>
                  </a:path>
                </a:pathLst>
              </a:custGeom>
              <a:solidFill>
                <a:srgbClr val="FFFFFF">
                  <a:alpha val="51765"/>
                </a:srgbClr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47625"/>
                <a:ext cx="1438896" cy="21198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60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404779" y="325041"/>
              <a:ext cx="6991919" cy="10963768"/>
            </a:xfrm>
            <a:custGeom>
              <a:avLst/>
              <a:gdLst/>
              <a:ahLst/>
              <a:cxnLst/>
              <a:rect l="l" t="t" r="r" b="b"/>
              <a:pathLst>
                <a:path w="6991919" h="10963768">
                  <a:moveTo>
                    <a:pt x="0" y="0"/>
                  </a:moveTo>
                  <a:lnTo>
                    <a:pt x="6991919" y="0"/>
                  </a:lnTo>
                  <a:lnTo>
                    <a:pt x="6991919" y="10963768"/>
                  </a:lnTo>
                  <a:lnTo>
                    <a:pt x="0" y="109637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8002389" y="1026567"/>
            <a:ext cx="7390862" cy="936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99"/>
              </a:lnSpc>
              <a:spcBef>
                <a:spcPct val="0"/>
              </a:spcBef>
            </a:pPr>
            <a:r>
              <a:rPr lang="en-US" sz="5499" b="1" dirty="0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Sabrina Carpenter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963634" y="1963192"/>
            <a:ext cx="8523787" cy="2127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5734"/>
              </a:lnSpc>
              <a:spcBef>
                <a:spcPct val="0"/>
              </a:spcBef>
            </a:pPr>
            <a:r>
              <a:rPr lang="en-US" sz="4096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Cantante y </a:t>
            </a:r>
            <a:r>
              <a:rPr lang="en-US" sz="4096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actriz</a:t>
            </a:r>
            <a:r>
              <a:rPr lang="en-US" sz="4096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, </a:t>
            </a:r>
            <a:r>
              <a:rPr lang="en-US" sz="4096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protagonizó</a:t>
            </a:r>
            <a:r>
              <a:rPr lang="en-US" sz="4096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Girl Meets World y </a:t>
            </a:r>
            <a:r>
              <a:rPr lang="en-US" sz="4096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tiene</a:t>
            </a:r>
            <a:r>
              <a:rPr lang="en-US" sz="4096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</a:t>
            </a:r>
            <a:r>
              <a:rPr lang="en-US" sz="4096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una</a:t>
            </a:r>
            <a:r>
              <a:rPr lang="en-US" sz="4096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</a:t>
            </a:r>
            <a:r>
              <a:rPr lang="en-US" sz="4096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exitosa</a:t>
            </a:r>
            <a:r>
              <a:rPr lang="en-US" sz="4096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</a:t>
            </a:r>
            <a:r>
              <a:rPr lang="en-US" sz="4096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carrera</a:t>
            </a:r>
            <a:r>
              <a:rPr lang="en-US" sz="4096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musical.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509929" y="4952293"/>
            <a:ext cx="7905631" cy="497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1960"/>
              </a:lnSpc>
              <a:spcBef>
                <a:spcPct val="0"/>
              </a:spcBef>
            </a:pPr>
            <a:r>
              <a:rPr lang="en-US" sz="1400" b="1" dirty="0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By </a:t>
            </a:r>
            <a:r>
              <a:rPr lang="en-US" sz="1400" b="1" u="sng" dirty="0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  <a:hlinkClick r:id="rId8" tooltip="https://vimeo.com/phillipmansfield"/>
              </a:rPr>
              <a:t>Phillip Mansfield</a:t>
            </a:r>
            <a:r>
              <a:rPr lang="en-US" sz="1400" dirty="0">
                <a:solidFill>
                  <a:srgbClr val="FFFFFF"/>
                </a:solidFill>
                <a:latin typeface="Anonymous Pro"/>
                <a:ea typeface="Anonymous Pro"/>
                <a:cs typeface="Anonymous Pro"/>
                <a:sym typeface="Anonymous Pro"/>
              </a:rPr>
              <a:t>, licensed under   </a:t>
            </a:r>
            <a:r>
              <a:rPr lang="en-US" sz="1400" u="sng" dirty="0">
                <a:solidFill>
                  <a:srgbClr val="FFFFFF"/>
                </a:solidFill>
                <a:latin typeface="Anonymous Pro"/>
                <a:ea typeface="Anonymous Pro"/>
                <a:cs typeface="Anonymous Pro"/>
                <a:sym typeface="Anonymous Pro"/>
                <a:hlinkClick r:id="rId9" tooltip="https://en.wikipedia.org/wiki/en:Creative_Commons"/>
              </a:rPr>
              <a:t>Creative Commons</a:t>
            </a:r>
            <a:r>
              <a:rPr lang="en-US" sz="1400" dirty="0">
                <a:solidFill>
                  <a:srgbClr val="FFFFFF"/>
                </a:solidFill>
                <a:latin typeface="Anonymous Pro"/>
                <a:ea typeface="Anonymous Pro"/>
                <a:cs typeface="Anonymous Pro"/>
                <a:sym typeface="Anonymous Pro"/>
              </a:rPr>
              <a:t> </a:t>
            </a:r>
            <a:r>
              <a:rPr lang="en-US" sz="1400" u="sng" dirty="0">
                <a:solidFill>
                  <a:srgbClr val="FFFFFF"/>
                </a:solidFill>
                <a:latin typeface="Anonymous Pro"/>
                <a:ea typeface="Anonymous Pro"/>
                <a:cs typeface="Anonymous Pro"/>
                <a:sym typeface="Anonymous Pro"/>
                <a:hlinkClick r:id="rId10" tooltip="https://creativecommons.org/licenses/by/3.0/deed.en"/>
              </a:rPr>
              <a:t>Attribution 3.0 </a:t>
            </a:r>
            <a:r>
              <a:rPr lang="en-US" sz="1400" u="sng" dirty="0" err="1">
                <a:solidFill>
                  <a:srgbClr val="FFFFFF"/>
                </a:solidFill>
                <a:latin typeface="Anonymous Pro"/>
                <a:ea typeface="Anonymous Pro"/>
                <a:cs typeface="Anonymous Pro"/>
                <a:sym typeface="Anonymous Pro"/>
                <a:hlinkClick r:id="rId10" tooltip="https://creativecommons.org/licenses/by/3.0/deed.en"/>
              </a:rPr>
              <a:t>Unported</a:t>
            </a:r>
            <a:r>
              <a:rPr lang="en-US" sz="1400" dirty="0">
                <a:solidFill>
                  <a:srgbClr val="FFFFFF"/>
                </a:solidFill>
                <a:latin typeface="Anonymous Pro"/>
                <a:ea typeface="Anonymous Pro"/>
                <a:cs typeface="Anonymous Pro"/>
                <a:sym typeface="Anonymous Pro"/>
              </a:rPr>
              <a:t>, via </a:t>
            </a:r>
            <a:r>
              <a:rPr lang="en-US" sz="1400" u="sng" dirty="0">
                <a:solidFill>
                  <a:srgbClr val="FFFFFF"/>
                </a:solidFill>
                <a:latin typeface="Anonymous Pro"/>
                <a:ea typeface="Anonymous Pro"/>
                <a:cs typeface="Anonymous Pro"/>
                <a:sym typeface="Anonymous Pro"/>
                <a:hlinkClick r:id="rId11" tooltip="https://commons.wikimedia.org/wiki/File:Marie_Curie_in_Laboratory.jpg"/>
              </a:rPr>
              <a:t>Wikimedia Commons</a:t>
            </a:r>
            <a:r>
              <a:rPr lang="en-US" sz="1400" dirty="0">
                <a:solidFill>
                  <a:srgbClr val="FFFFFF"/>
                </a:solidFill>
                <a:latin typeface="Anonymous Pro"/>
                <a:ea typeface="Anonymous Pro"/>
                <a:cs typeface="Anonymous Pro"/>
                <a:sym typeface="Anonymous Pro"/>
              </a:rPr>
              <a:t>. 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5270757" y="8055011"/>
            <a:ext cx="1865942" cy="1477213"/>
            <a:chOff x="0" y="0"/>
            <a:chExt cx="2487922" cy="1969618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2487922" cy="1969618"/>
              <a:chOff x="0" y="0"/>
              <a:chExt cx="491441" cy="38906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491441" cy="389060"/>
              </a:xfrm>
              <a:custGeom>
                <a:avLst/>
                <a:gdLst/>
                <a:ahLst/>
                <a:cxnLst/>
                <a:rect l="l" t="t" r="r" b="b"/>
                <a:pathLst>
                  <a:path w="491441" h="389060">
                    <a:moveTo>
                      <a:pt x="0" y="0"/>
                    </a:moveTo>
                    <a:lnTo>
                      <a:pt x="491441" y="0"/>
                    </a:lnTo>
                    <a:lnTo>
                      <a:pt x="491441" y="389060"/>
                    </a:lnTo>
                    <a:lnTo>
                      <a:pt x="0" y="389060"/>
                    </a:lnTo>
                    <a:close/>
                  </a:path>
                </a:pathLst>
              </a:custGeom>
              <a:solidFill>
                <a:srgbClr val="FFFFFF">
                  <a:alpha val="51765"/>
                </a:srgbClr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47625"/>
                <a:ext cx="491441" cy="34143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60"/>
                  </a:lnSpc>
                </a:pPr>
                <a:endParaRPr/>
              </a:p>
            </p:txBody>
          </p:sp>
        </p:grpSp>
        <p:sp>
          <p:nvSpPr>
            <p:cNvPr id="20" name="Freeform 20"/>
            <p:cNvSpPr/>
            <p:nvPr/>
          </p:nvSpPr>
          <p:spPr>
            <a:xfrm>
              <a:off x="259963" y="245466"/>
              <a:ext cx="1967995" cy="1478685"/>
            </a:xfrm>
            <a:custGeom>
              <a:avLst/>
              <a:gdLst/>
              <a:ahLst/>
              <a:cxnLst/>
              <a:rect l="l" t="t" r="r" b="b"/>
              <a:pathLst>
                <a:path w="1967995" h="1478685">
                  <a:moveTo>
                    <a:pt x="0" y="0"/>
                  </a:moveTo>
                  <a:lnTo>
                    <a:pt x="1967996" y="0"/>
                  </a:lnTo>
                  <a:lnTo>
                    <a:pt x="1967996" y="1478685"/>
                  </a:lnTo>
                  <a:lnTo>
                    <a:pt x="0" y="1478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690</Words>
  <Application>Microsoft Office PowerPoint</Application>
  <PresentationFormat>Custom</PresentationFormat>
  <Paragraphs>55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Anonymous Pro</vt:lpstr>
      <vt:lpstr>Lastica Bold</vt:lpstr>
      <vt:lpstr>Arial</vt:lpstr>
      <vt:lpstr>Anonymous Pro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 Guess Who Icebreaker Activity Slides</dc:title>
  <cp:lastModifiedBy>Pippa Thompson</cp:lastModifiedBy>
  <cp:revision>2</cp:revision>
  <dcterms:created xsi:type="dcterms:W3CDTF">2006-08-16T00:00:00Z</dcterms:created>
  <dcterms:modified xsi:type="dcterms:W3CDTF">2025-02-22T10:36:45Z</dcterms:modified>
  <dc:identifier>DAGUsM_BTao</dc:identifier>
</cp:coreProperties>
</file>